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57"/>
  </p:notesMasterIdLst>
  <p:handoutMasterIdLst>
    <p:handoutMasterId r:id="rId58"/>
  </p:handoutMasterIdLst>
  <p:sldIdLst>
    <p:sldId id="256" r:id="rId2"/>
    <p:sldId id="268" r:id="rId3"/>
    <p:sldId id="264" r:id="rId4"/>
    <p:sldId id="1445" r:id="rId5"/>
    <p:sldId id="352" r:id="rId6"/>
    <p:sldId id="1411" r:id="rId7"/>
    <p:sldId id="1465" r:id="rId8"/>
    <p:sldId id="355" r:id="rId9"/>
    <p:sldId id="1456" r:id="rId10"/>
    <p:sldId id="358" r:id="rId11"/>
    <p:sldId id="1466" r:id="rId12"/>
    <p:sldId id="1518" r:id="rId13"/>
    <p:sldId id="1509" r:id="rId14"/>
    <p:sldId id="356" r:id="rId15"/>
    <p:sldId id="357" r:id="rId16"/>
    <p:sldId id="1464" r:id="rId17"/>
    <p:sldId id="1517" r:id="rId18"/>
    <p:sldId id="1486" r:id="rId19"/>
    <p:sldId id="1487" r:id="rId20"/>
    <p:sldId id="1519" r:id="rId21"/>
    <p:sldId id="1508" r:id="rId22"/>
    <p:sldId id="1506" r:id="rId23"/>
    <p:sldId id="1458" r:id="rId24"/>
    <p:sldId id="1470" r:id="rId25"/>
    <p:sldId id="353" r:id="rId26"/>
    <p:sldId id="1503" r:id="rId27"/>
    <p:sldId id="1504" r:id="rId28"/>
    <p:sldId id="1520" r:id="rId29"/>
    <p:sldId id="1502" r:id="rId30"/>
    <p:sldId id="1521" r:id="rId31"/>
    <p:sldId id="1516" r:id="rId32"/>
    <p:sldId id="1515" r:id="rId33"/>
    <p:sldId id="1505" r:id="rId34"/>
    <p:sldId id="1510" r:id="rId35"/>
    <p:sldId id="1511" r:id="rId36"/>
    <p:sldId id="1512" r:id="rId37"/>
    <p:sldId id="1513" r:id="rId38"/>
    <p:sldId id="1460" r:id="rId39"/>
    <p:sldId id="259" r:id="rId40"/>
    <p:sldId id="1467" r:id="rId41"/>
    <p:sldId id="261" r:id="rId42"/>
    <p:sldId id="275" r:id="rId43"/>
    <p:sldId id="276" r:id="rId44"/>
    <p:sldId id="1468" r:id="rId45"/>
    <p:sldId id="263" r:id="rId46"/>
    <p:sldId id="1469" r:id="rId47"/>
    <p:sldId id="1462" r:id="rId48"/>
    <p:sldId id="1499" r:id="rId49"/>
    <p:sldId id="1457" r:id="rId50"/>
    <p:sldId id="1463" r:id="rId51"/>
    <p:sldId id="1498" r:id="rId52"/>
    <p:sldId id="1497" r:id="rId53"/>
    <p:sldId id="1507" r:id="rId54"/>
    <p:sldId id="260" r:id="rId55"/>
    <p:sldId id="26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AD2C3C9-159E-4C40-8861-6819F85804D9}">
          <p14:sldIdLst>
            <p14:sldId id="256"/>
            <p14:sldId id="268"/>
            <p14:sldId id="264"/>
            <p14:sldId id="1445"/>
            <p14:sldId id="352"/>
            <p14:sldId id="1411"/>
            <p14:sldId id="1465"/>
            <p14:sldId id="355"/>
            <p14:sldId id="1456"/>
            <p14:sldId id="358"/>
            <p14:sldId id="1466"/>
            <p14:sldId id="1518"/>
            <p14:sldId id="1509"/>
            <p14:sldId id="356"/>
            <p14:sldId id="357"/>
            <p14:sldId id="1464"/>
            <p14:sldId id="1517"/>
            <p14:sldId id="1486"/>
            <p14:sldId id="1487"/>
            <p14:sldId id="1519"/>
            <p14:sldId id="1508"/>
            <p14:sldId id="1506"/>
            <p14:sldId id="1458"/>
            <p14:sldId id="1470"/>
            <p14:sldId id="353"/>
            <p14:sldId id="1503"/>
            <p14:sldId id="1504"/>
            <p14:sldId id="1520"/>
            <p14:sldId id="1502"/>
            <p14:sldId id="1521"/>
            <p14:sldId id="1516"/>
            <p14:sldId id="1515"/>
            <p14:sldId id="1505"/>
            <p14:sldId id="1510"/>
            <p14:sldId id="1511"/>
            <p14:sldId id="1512"/>
            <p14:sldId id="1513"/>
            <p14:sldId id="1460"/>
            <p14:sldId id="259"/>
            <p14:sldId id="1467"/>
            <p14:sldId id="261"/>
            <p14:sldId id="275"/>
            <p14:sldId id="276"/>
            <p14:sldId id="1468"/>
            <p14:sldId id="263"/>
            <p14:sldId id="1469"/>
            <p14:sldId id="1462"/>
            <p14:sldId id="1499"/>
            <p14:sldId id="1457"/>
            <p14:sldId id="1463"/>
            <p14:sldId id="1498"/>
            <p14:sldId id="1497"/>
            <p14:sldId id="1507"/>
            <p14:sldId id="2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6374" autoAdjust="0"/>
  </p:normalViewPr>
  <p:slideViewPr>
    <p:cSldViewPr snapToGrid="0">
      <p:cViewPr varScale="1">
        <p:scale>
          <a:sx n="110" d="100"/>
          <a:sy n="110" d="100"/>
        </p:scale>
        <p:origin x="2106" y="96"/>
      </p:cViewPr>
      <p:guideLst/>
    </p:cSldViewPr>
  </p:slideViewPr>
  <p:notesTextViewPr>
    <p:cViewPr>
      <p:scale>
        <a:sx n="1" d="1"/>
        <a:sy n="1" d="1"/>
      </p:scale>
      <p:origin x="0" y="0"/>
    </p:cViewPr>
  </p:notesTextViewPr>
  <p:notesViewPr>
    <p:cSldViewPr snapToGrid="0">
      <p:cViewPr varScale="1">
        <p:scale>
          <a:sx n="66" d="100"/>
          <a:sy n="66" d="100"/>
        </p:scale>
        <p:origin x="22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5C3595-4E0E-4FDB-9635-36891633AB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EDB88BB-275A-4560-9766-6874C2306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BF4E35-B88C-4950-8CE1-9EA7DD1866C1}" type="datetimeFigureOut">
              <a:rPr lang="en-GB" smtClean="0"/>
              <a:t>24/04/2020</a:t>
            </a:fld>
            <a:endParaRPr lang="en-GB"/>
          </a:p>
        </p:txBody>
      </p:sp>
      <p:sp>
        <p:nvSpPr>
          <p:cNvPr id="4" name="Footer Placeholder 3">
            <a:extLst>
              <a:ext uri="{FF2B5EF4-FFF2-40B4-BE49-F238E27FC236}">
                <a16:creationId xmlns:a16="http://schemas.microsoft.com/office/drawing/2014/main" id="{67857416-69EE-47AA-A034-7D767F1E51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725985D-18AE-408A-AB6A-3D31EF92CB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5F39A5-F630-46EF-A80C-81E360C981EF}" type="slidenum">
              <a:rPr lang="en-GB" smtClean="0"/>
              <a:t>‹#›</a:t>
            </a:fld>
            <a:endParaRPr lang="en-GB"/>
          </a:p>
        </p:txBody>
      </p:sp>
    </p:spTree>
    <p:extLst>
      <p:ext uri="{BB962C8B-B14F-4D97-AF65-F5344CB8AC3E}">
        <p14:creationId xmlns:p14="http://schemas.microsoft.com/office/powerpoint/2010/main" val="50987513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E24DF-1F64-4910-81E3-518A937C43F5}" type="datetimeFigureOut">
              <a:rPr lang="en-GB" smtClean="0"/>
              <a:t>24/04/2020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9ED74-06D8-4592-A0F7-B9C3E59F3BD2}" type="slidenum">
              <a:rPr lang="en-GB" smtClean="0"/>
              <a:t>‹#›</a:t>
            </a:fld>
            <a:endParaRPr lang="en-GB"/>
          </a:p>
        </p:txBody>
      </p:sp>
    </p:spTree>
    <p:extLst>
      <p:ext uri="{BB962C8B-B14F-4D97-AF65-F5344CB8AC3E}">
        <p14:creationId xmlns:p14="http://schemas.microsoft.com/office/powerpoint/2010/main" val="212776896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5</a:t>
            </a:fld>
            <a:endParaRPr lang="en-GB"/>
          </a:p>
        </p:txBody>
      </p:sp>
    </p:spTree>
    <p:extLst>
      <p:ext uri="{BB962C8B-B14F-4D97-AF65-F5344CB8AC3E}">
        <p14:creationId xmlns:p14="http://schemas.microsoft.com/office/powerpoint/2010/main" val="169907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4/24/2020 8:30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8957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4/24/2020 8:30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97107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4/24/2020 8:51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3117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4/24/2020 8:30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4006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endParaRPr lang="en-GB" dirty="0"/>
          </a:p>
        </p:txBody>
      </p:sp>
      <p:sp>
        <p:nvSpPr>
          <p:cNvPr id="4" name="Header Placeholder 3"/>
          <p:cNvSpPr>
            <a:spLocks noGrp="1"/>
          </p:cNvSpPr>
          <p:nvPr>
            <p:ph type="hdr" sz="quarter"/>
          </p:nvPr>
        </p:nvSpPr>
        <p:spPr/>
        <p:txBody>
          <a:bodyPr/>
          <a:lstStyle/>
          <a:p>
            <a:r>
              <a:rPr lang="en-US"/>
              <a:t>CRMUG Summit 2017</a:t>
            </a:r>
            <a:endParaRPr lang="en-US" dirty="0"/>
          </a:p>
        </p:txBody>
      </p:sp>
      <p:sp>
        <p:nvSpPr>
          <p:cNvPr id="5" name="Date Placeholder 4"/>
          <p:cNvSpPr>
            <a:spLocks noGrp="1"/>
          </p:cNvSpPr>
          <p:nvPr>
            <p:ph type="dt" idx="1"/>
          </p:nvPr>
        </p:nvSpPr>
        <p:spPr/>
        <p:txBody>
          <a:bodyPr/>
          <a:lstStyle/>
          <a:p>
            <a:fld id="{2058EF5B-311B-4148-8831-2D28534D49CD}" type="datetime8">
              <a:rPr lang="en-US" smtClean="0"/>
              <a:t>4/24/2020 8:30 AM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992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8</a:t>
            </a:fld>
            <a:endParaRPr lang="en-GB"/>
          </a:p>
        </p:txBody>
      </p:sp>
    </p:spTree>
    <p:extLst>
      <p:ext uri="{BB962C8B-B14F-4D97-AF65-F5344CB8AC3E}">
        <p14:creationId xmlns:p14="http://schemas.microsoft.com/office/powerpoint/2010/main" val="65323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10</a:t>
            </a:fld>
            <a:endParaRPr lang="en-GB"/>
          </a:p>
        </p:txBody>
      </p:sp>
    </p:spTree>
    <p:extLst>
      <p:ext uri="{BB962C8B-B14F-4D97-AF65-F5344CB8AC3E}">
        <p14:creationId xmlns:p14="http://schemas.microsoft.com/office/powerpoint/2010/main" val="230397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14</a:t>
            </a:fld>
            <a:endParaRPr lang="en-GB"/>
          </a:p>
        </p:txBody>
      </p:sp>
    </p:spTree>
    <p:extLst>
      <p:ext uri="{BB962C8B-B14F-4D97-AF65-F5344CB8AC3E}">
        <p14:creationId xmlns:p14="http://schemas.microsoft.com/office/powerpoint/2010/main" val="300800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15</a:t>
            </a:fld>
            <a:endParaRPr lang="en-GB"/>
          </a:p>
        </p:txBody>
      </p:sp>
    </p:spTree>
    <p:extLst>
      <p:ext uri="{BB962C8B-B14F-4D97-AF65-F5344CB8AC3E}">
        <p14:creationId xmlns:p14="http://schemas.microsoft.com/office/powerpoint/2010/main" val="2725535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24</a:t>
            </a:fld>
            <a:endParaRPr lang="en-GB"/>
          </a:p>
        </p:txBody>
      </p:sp>
    </p:spTree>
    <p:extLst>
      <p:ext uri="{BB962C8B-B14F-4D97-AF65-F5344CB8AC3E}">
        <p14:creationId xmlns:p14="http://schemas.microsoft.com/office/powerpoint/2010/main" val="169907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7903AEB-CC4E-4FE3-82C3-E73FB44E4CA8}" type="slidenum">
              <a:rPr lang="en-GB" smtClean="0"/>
              <a:t>25</a:t>
            </a:fld>
            <a:endParaRPr lang="en-GB"/>
          </a:p>
        </p:txBody>
      </p:sp>
    </p:spTree>
    <p:extLst>
      <p:ext uri="{BB962C8B-B14F-4D97-AF65-F5344CB8AC3E}">
        <p14:creationId xmlns:p14="http://schemas.microsoft.com/office/powerpoint/2010/main" val="168044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AB64-702B-45CE-BFCD-F23AD59F48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1FC4159-F51E-45C8-86DE-3D5B0910AF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6BEF13-0444-4F1A-9AD2-DA641C18A48A}"/>
              </a:ext>
            </a:extLst>
          </p:cNvPr>
          <p:cNvSpPr>
            <a:spLocks noGrp="1"/>
          </p:cNvSpPr>
          <p:nvPr>
            <p:ph type="dt" sz="half" idx="10"/>
          </p:nvPr>
        </p:nvSpPr>
        <p:spPr/>
        <p:txBody>
          <a:bodyPr/>
          <a:lstStyle/>
          <a:p>
            <a:fld id="{06BF357B-733C-479A-8CEB-F2A272E484BF}" type="datetime1">
              <a:rPr lang="en-US" smtClean="0"/>
              <a:t>4/24/2020</a:t>
            </a:fld>
            <a:endParaRPr lang="en-US" dirty="0"/>
          </a:p>
        </p:txBody>
      </p:sp>
      <p:sp>
        <p:nvSpPr>
          <p:cNvPr id="5" name="Footer Placeholder 4">
            <a:extLst>
              <a:ext uri="{FF2B5EF4-FFF2-40B4-BE49-F238E27FC236}">
                <a16:creationId xmlns:a16="http://schemas.microsoft.com/office/drawing/2014/main" id="{5145A602-E69B-4212-AB3D-226BEEBF63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F44114-AA5F-4667-BBED-B4E3786AB4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205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ED64-78A4-4248-83E5-E970402D781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551D0B-2FA8-4684-8F96-06D658A708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3BCBBB-676A-4E2D-AFCB-F3E00E82AE51}"/>
              </a:ext>
            </a:extLst>
          </p:cNvPr>
          <p:cNvSpPr>
            <a:spLocks noGrp="1"/>
          </p:cNvSpPr>
          <p:nvPr>
            <p:ph type="dt" sz="half" idx="10"/>
          </p:nvPr>
        </p:nvSpPr>
        <p:spPr/>
        <p:txBody>
          <a:bodyPr/>
          <a:lstStyle/>
          <a:p>
            <a:fld id="{85D16132-590F-439C-9591-F8EE8468D51F}" type="datetime1">
              <a:rPr lang="en-US" smtClean="0"/>
              <a:t>4/24/2020</a:t>
            </a:fld>
            <a:endParaRPr lang="en-US" dirty="0"/>
          </a:p>
        </p:txBody>
      </p:sp>
      <p:sp>
        <p:nvSpPr>
          <p:cNvPr id="5" name="Footer Placeholder 4">
            <a:extLst>
              <a:ext uri="{FF2B5EF4-FFF2-40B4-BE49-F238E27FC236}">
                <a16:creationId xmlns:a16="http://schemas.microsoft.com/office/drawing/2014/main" id="{B4CDA0D6-9785-4A5E-9426-3801C55EE0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106047-6F11-47D1-9AE6-55E333521AA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5591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55521-4577-4209-BE9B-05E9041752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DF1AD3-E414-427C-8415-4E5E1A86CE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2CF583-6891-4FEE-8E6A-F9BADA81D7CA}"/>
              </a:ext>
            </a:extLst>
          </p:cNvPr>
          <p:cNvSpPr>
            <a:spLocks noGrp="1"/>
          </p:cNvSpPr>
          <p:nvPr>
            <p:ph type="dt" sz="half" idx="10"/>
          </p:nvPr>
        </p:nvSpPr>
        <p:spPr/>
        <p:txBody>
          <a:bodyPr/>
          <a:lstStyle/>
          <a:p>
            <a:fld id="{84FD48CC-CFE0-4418-90CA-2A09EEF66BA1}" type="datetime1">
              <a:rPr lang="en-US" smtClean="0"/>
              <a:t>4/24/2020</a:t>
            </a:fld>
            <a:endParaRPr lang="en-US" dirty="0"/>
          </a:p>
        </p:txBody>
      </p:sp>
      <p:sp>
        <p:nvSpPr>
          <p:cNvPr id="5" name="Footer Placeholder 4">
            <a:extLst>
              <a:ext uri="{FF2B5EF4-FFF2-40B4-BE49-F238E27FC236}">
                <a16:creationId xmlns:a16="http://schemas.microsoft.com/office/drawing/2014/main" id="{556A1412-324E-43E1-95FF-83BA4074BF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74D379-A650-4554-92F6-0598E9F5244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000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17540" y="1785321"/>
            <a:ext cx="11199760" cy="3545788"/>
          </a:xfrm>
        </p:spPr>
        <p:txBody>
          <a:bodyPr wrap="square">
            <a:spAutoFit/>
          </a:bodyPr>
          <a:lstStyle>
            <a:lvl1pPr>
              <a:defRPr sz="3921"/>
            </a:lvl1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000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DBEA-A7D5-44C3-A984-A1D9F74852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9AAE4D-840B-4850-A33C-77EF7C51D0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6E7F28-2D46-43D7-9295-A438C69C1418}"/>
              </a:ext>
            </a:extLst>
          </p:cNvPr>
          <p:cNvSpPr>
            <a:spLocks noGrp="1"/>
          </p:cNvSpPr>
          <p:nvPr>
            <p:ph type="dt" sz="half" idx="10"/>
          </p:nvPr>
        </p:nvSpPr>
        <p:spPr/>
        <p:txBody>
          <a:bodyPr/>
          <a:lstStyle/>
          <a:p>
            <a:fld id="{FBE110E0-1B6A-4314-B874-B9D221BEC52A}" type="datetime1">
              <a:rPr lang="en-US" smtClean="0"/>
              <a:t>4/24/2020</a:t>
            </a:fld>
            <a:endParaRPr lang="en-US" dirty="0"/>
          </a:p>
        </p:txBody>
      </p:sp>
      <p:sp>
        <p:nvSpPr>
          <p:cNvPr id="5" name="Footer Placeholder 4">
            <a:extLst>
              <a:ext uri="{FF2B5EF4-FFF2-40B4-BE49-F238E27FC236}">
                <a16:creationId xmlns:a16="http://schemas.microsoft.com/office/drawing/2014/main" id="{685F8B06-1BEF-4C30-B198-6139C157EB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656A3-F5F5-4F3A-8541-7027E242CA9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4758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0D84-4AF5-465A-9A4E-FBEDB2C6F8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EDB60E-239E-44EF-B882-86929881AA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A72DE0-FDD1-45D6-BF19-808BF7D806CC}"/>
              </a:ext>
            </a:extLst>
          </p:cNvPr>
          <p:cNvSpPr>
            <a:spLocks noGrp="1"/>
          </p:cNvSpPr>
          <p:nvPr>
            <p:ph type="dt" sz="half" idx="10"/>
          </p:nvPr>
        </p:nvSpPr>
        <p:spPr/>
        <p:txBody>
          <a:bodyPr/>
          <a:lstStyle/>
          <a:p>
            <a:fld id="{31F4F672-1B85-4DF8-8F13-0EF70DB37EF4}" type="datetime1">
              <a:rPr lang="en-US" smtClean="0"/>
              <a:t>4/24/2020</a:t>
            </a:fld>
            <a:endParaRPr lang="en-US" dirty="0"/>
          </a:p>
        </p:txBody>
      </p:sp>
      <p:sp>
        <p:nvSpPr>
          <p:cNvPr id="5" name="Footer Placeholder 4">
            <a:extLst>
              <a:ext uri="{FF2B5EF4-FFF2-40B4-BE49-F238E27FC236}">
                <a16:creationId xmlns:a16="http://schemas.microsoft.com/office/drawing/2014/main" id="{E3B8A4D0-21FA-4C41-B704-92E3A5670E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F213BC-0AF0-4306-A068-8E05840CF28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29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D623-BCED-4206-9DF8-334DACB86A8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6828D8-C234-4A14-8135-A4CE7D9B51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EBD4BC-98DF-46CC-974A-7D943976BE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86E0693-A724-414E-9662-896CCB089EDD}"/>
              </a:ext>
            </a:extLst>
          </p:cNvPr>
          <p:cNvSpPr>
            <a:spLocks noGrp="1"/>
          </p:cNvSpPr>
          <p:nvPr>
            <p:ph type="dt" sz="half" idx="10"/>
          </p:nvPr>
        </p:nvSpPr>
        <p:spPr/>
        <p:txBody>
          <a:bodyPr/>
          <a:lstStyle/>
          <a:p>
            <a:fld id="{72D934E1-66D1-4994-B25A-6E568D11C5A7}" type="datetime1">
              <a:rPr lang="en-US" smtClean="0"/>
              <a:t>4/24/2020</a:t>
            </a:fld>
            <a:endParaRPr lang="en-US" dirty="0"/>
          </a:p>
        </p:txBody>
      </p:sp>
      <p:sp>
        <p:nvSpPr>
          <p:cNvPr id="6" name="Footer Placeholder 5">
            <a:extLst>
              <a:ext uri="{FF2B5EF4-FFF2-40B4-BE49-F238E27FC236}">
                <a16:creationId xmlns:a16="http://schemas.microsoft.com/office/drawing/2014/main" id="{CCC4B66C-F730-4F9C-8956-D3E27A8266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06951B-F1FA-411F-AD7A-5B13E8531CC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054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5592-EA3B-4DB3-B479-6D45E78756E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44A556-17C5-491F-A5CB-C1182D2427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BC027F-B5AF-43CF-9B86-1A0BA2FD90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39440F-E905-4CEA-97DE-7E991243F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C1E7AA-80CD-4AB0-9558-5769E9B674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EB56FAF-1086-41C7-B729-46EE3D0BCF86}"/>
              </a:ext>
            </a:extLst>
          </p:cNvPr>
          <p:cNvSpPr>
            <a:spLocks noGrp="1"/>
          </p:cNvSpPr>
          <p:nvPr>
            <p:ph type="dt" sz="half" idx="10"/>
          </p:nvPr>
        </p:nvSpPr>
        <p:spPr/>
        <p:txBody>
          <a:bodyPr/>
          <a:lstStyle/>
          <a:p>
            <a:fld id="{4370E84C-9CB5-472F-B826-CC4AAD4E4FEB}" type="datetime1">
              <a:rPr lang="en-US" smtClean="0"/>
              <a:t>4/24/2020</a:t>
            </a:fld>
            <a:endParaRPr lang="en-US" dirty="0"/>
          </a:p>
        </p:txBody>
      </p:sp>
      <p:sp>
        <p:nvSpPr>
          <p:cNvPr id="8" name="Footer Placeholder 7">
            <a:extLst>
              <a:ext uri="{FF2B5EF4-FFF2-40B4-BE49-F238E27FC236}">
                <a16:creationId xmlns:a16="http://schemas.microsoft.com/office/drawing/2014/main" id="{9F731203-D048-4066-98DE-7A5716A2A61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83BA3DF-16BE-48FB-874B-699FCE0421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60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3A6A-7C2A-475F-9F14-D75761672C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2ABCE0-DE53-43D5-8B43-07A222A3847C}"/>
              </a:ext>
            </a:extLst>
          </p:cNvPr>
          <p:cNvSpPr>
            <a:spLocks noGrp="1"/>
          </p:cNvSpPr>
          <p:nvPr>
            <p:ph type="dt" sz="half" idx="10"/>
          </p:nvPr>
        </p:nvSpPr>
        <p:spPr/>
        <p:txBody>
          <a:bodyPr/>
          <a:lstStyle/>
          <a:p>
            <a:fld id="{0D3B72CC-D275-492B-A216-DEDE8176B954}" type="datetime1">
              <a:rPr lang="en-US" smtClean="0"/>
              <a:t>4/24/2020</a:t>
            </a:fld>
            <a:endParaRPr lang="en-US" dirty="0"/>
          </a:p>
        </p:txBody>
      </p:sp>
      <p:sp>
        <p:nvSpPr>
          <p:cNvPr id="4" name="Footer Placeholder 3">
            <a:extLst>
              <a:ext uri="{FF2B5EF4-FFF2-40B4-BE49-F238E27FC236}">
                <a16:creationId xmlns:a16="http://schemas.microsoft.com/office/drawing/2014/main" id="{955ABDF2-F126-4AFD-AC49-617E2F09794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B0A4DB-F9F0-411A-9A0E-70F54586623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328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FA3F2-DDA9-412A-BFF9-0BA167D15B05}"/>
              </a:ext>
            </a:extLst>
          </p:cNvPr>
          <p:cNvSpPr>
            <a:spLocks noGrp="1"/>
          </p:cNvSpPr>
          <p:nvPr>
            <p:ph type="dt" sz="half" idx="10"/>
          </p:nvPr>
        </p:nvSpPr>
        <p:spPr/>
        <p:txBody>
          <a:bodyPr/>
          <a:lstStyle/>
          <a:p>
            <a:fld id="{483127B1-2D4D-4FB1-8593-DB28A20D2E41}" type="datetime1">
              <a:rPr lang="en-US" smtClean="0"/>
              <a:t>4/24/2020</a:t>
            </a:fld>
            <a:endParaRPr lang="en-US" dirty="0"/>
          </a:p>
        </p:txBody>
      </p:sp>
      <p:sp>
        <p:nvSpPr>
          <p:cNvPr id="3" name="Footer Placeholder 2">
            <a:extLst>
              <a:ext uri="{FF2B5EF4-FFF2-40B4-BE49-F238E27FC236}">
                <a16:creationId xmlns:a16="http://schemas.microsoft.com/office/drawing/2014/main" id="{8EF36265-1204-4F8D-873B-7B841BE6D03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BFE9BC7-A619-4678-BA3B-EB39CFCE1C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8883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C1E9-2BE4-4661-B459-231EB32DA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B7CC72C-9B5C-47B3-BB1B-603967528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9569CEF-0E7F-4195-AEEA-F6E888EAA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572856-F438-4E9F-A47A-52FA11616FB2}"/>
              </a:ext>
            </a:extLst>
          </p:cNvPr>
          <p:cNvSpPr>
            <a:spLocks noGrp="1"/>
          </p:cNvSpPr>
          <p:nvPr>
            <p:ph type="dt" sz="half" idx="10"/>
          </p:nvPr>
        </p:nvSpPr>
        <p:spPr/>
        <p:txBody>
          <a:bodyPr/>
          <a:lstStyle/>
          <a:p>
            <a:fld id="{4A8E1193-7D8E-42AA-AF65-A94C0E07D93A}" type="datetime1">
              <a:rPr lang="en-US" smtClean="0"/>
              <a:t>4/24/2020</a:t>
            </a:fld>
            <a:endParaRPr lang="en-US" dirty="0"/>
          </a:p>
        </p:txBody>
      </p:sp>
      <p:sp>
        <p:nvSpPr>
          <p:cNvPr id="6" name="Footer Placeholder 5">
            <a:extLst>
              <a:ext uri="{FF2B5EF4-FFF2-40B4-BE49-F238E27FC236}">
                <a16:creationId xmlns:a16="http://schemas.microsoft.com/office/drawing/2014/main" id="{B03DB7E9-F399-48AE-9B25-42F6A6ED5D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7160FA-97FC-4CE8-83B0-D91C36267B5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3414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184B-F903-4F75-8DCE-DC2AA4667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29F6AD-EB4D-48EE-8020-F96896BDB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C0994AF-3138-4557-BA23-8754EDC9B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4D3F9C-A60C-4677-909B-2B423260FA5F}"/>
              </a:ext>
            </a:extLst>
          </p:cNvPr>
          <p:cNvSpPr>
            <a:spLocks noGrp="1"/>
          </p:cNvSpPr>
          <p:nvPr>
            <p:ph type="dt" sz="half" idx="10"/>
          </p:nvPr>
        </p:nvSpPr>
        <p:spPr/>
        <p:txBody>
          <a:bodyPr/>
          <a:lstStyle/>
          <a:p>
            <a:fld id="{EB86C452-146C-4670-BD6C-8838114D39D8}" type="datetime1">
              <a:rPr lang="en-US" smtClean="0"/>
              <a:t>4/24/2020</a:t>
            </a:fld>
            <a:endParaRPr lang="en-US" dirty="0"/>
          </a:p>
        </p:txBody>
      </p:sp>
      <p:sp>
        <p:nvSpPr>
          <p:cNvPr id="6" name="Footer Placeholder 5">
            <a:extLst>
              <a:ext uri="{FF2B5EF4-FFF2-40B4-BE49-F238E27FC236}">
                <a16:creationId xmlns:a16="http://schemas.microsoft.com/office/drawing/2014/main" id="{D0BDB385-C981-4D56-9890-59250079E4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5DB7FD-CC73-495A-9B13-31E3131EECB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978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381D5C-D27C-428D-AEFA-1AD1BACC7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A3C71C-5274-4FD0-972B-64B5A0591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3ADA66-1C80-464E-A73E-D65A23C80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7C28B-C319-4ED6-BC44-5C1590FA830D}" type="datetime1">
              <a:rPr lang="en-US" smtClean="0"/>
              <a:t>4/24/2020</a:t>
            </a:fld>
            <a:endParaRPr lang="en-US" dirty="0"/>
          </a:p>
        </p:txBody>
      </p:sp>
      <p:sp>
        <p:nvSpPr>
          <p:cNvPr id="5" name="Footer Placeholder 4">
            <a:extLst>
              <a:ext uri="{FF2B5EF4-FFF2-40B4-BE49-F238E27FC236}">
                <a16:creationId xmlns:a16="http://schemas.microsoft.com/office/drawing/2014/main" id="{7AFCAFE7-F0BC-4ECB-BFBD-8132122D1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E6A1A5-44F0-4578-AB55-ACC395831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6" descr="A close up of a sign&#10;&#10;Description generated with very high confidence">
            <a:extLst>
              <a:ext uri="{FF2B5EF4-FFF2-40B4-BE49-F238E27FC236}">
                <a16:creationId xmlns:a16="http://schemas.microsoft.com/office/drawing/2014/main" id="{2D4C5B9A-75D7-42E4-A556-036C37E7EE1E}"/>
              </a:ext>
            </a:extLst>
          </p:cNvPr>
          <p:cNvPicPr>
            <a:picLocks noChangeAspect="1"/>
          </p:cNvPicPr>
          <p:nvPr userDrawn="1"/>
        </p:nvPicPr>
        <p:blipFill>
          <a:blip r:embed="rId14"/>
          <a:stretch>
            <a:fillRect/>
          </a:stretch>
        </p:blipFill>
        <p:spPr>
          <a:xfrm>
            <a:off x="9553800" y="5641475"/>
            <a:ext cx="1800000" cy="1080000"/>
          </a:xfrm>
          <a:prstGeom prst="rect">
            <a:avLst/>
          </a:prstGeom>
        </p:spPr>
      </p:pic>
    </p:spTree>
    <p:extLst>
      <p:ext uri="{BB962C8B-B14F-4D97-AF65-F5344CB8AC3E}">
        <p14:creationId xmlns:p14="http://schemas.microsoft.com/office/powerpoint/2010/main" val="348525298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3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dynamics365/finance/accounts-payable/vendor-invoice-autom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dynamics365/fin-ops-core/dev-itpro/data-entities/data-entity-computed-columns-virtual-fields" TargetMode="External"/><Relationship Id="rId2" Type="http://schemas.openxmlformats.org/officeDocument/2006/relationships/hyperlink" Target="http://daxvisionerp.com/view-computed-column-using-replace/"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mailto:info@daxvisionerp.com" TargetMode="External"/><Relationship Id="rId2" Type="http://schemas.openxmlformats.org/officeDocument/2006/relationships/hyperlink" Target="http://www.daxvisionerp.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daxvisionerp.com/call-ax-data-entity-from-postman/"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daxvisionerp.com/excels-query-from-odata-feed-to-access-your-data-ent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daxvisionerp.com/data-entity-export-error-azure-storage-emulator-issue/"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daxvisionerp.com/data-entity-error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daxvisionerp.com/" TargetMode="External"/><Relationship Id="rId2" Type="http://schemas.openxmlformats.org/officeDocument/2006/relationships/hyperlink" Target="mailto:info@daxvisionerp.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axvisionerp.com/call-ax-data-entity-from-postma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daxvisionerp.com/excels-query-from-odata-feed-to-access-your-data-ent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21000">
              <a:schemeClr val="bg2">
                <a:tint val="97000"/>
                <a:hueMod val="92000"/>
                <a:satMod val="169000"/>
                <a:lumMod val="164000"/>
              </a:schemeClr>
            </a:gs>
            <a:gs pos="83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Microsoft Dynamics 365 Data entity</a:t>
            </a:r>
            <a:endParaRPr lang="en-GB" dirty="0"/>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Overview and lessons learned</a:t>
            </a:r>
          </a:p>
          <a:p>
            <a:r>
              <a:rPr lang="hu-HU" dirty="0"/>
              <a:t>Peter Prokopecz</a:t>
            </a:r>
            <a:endParaRPr lang="en-GB" dirty="0"/>
          </a:p>
        </p:txBody>
      </p:sp>
    </p:spTree>
    <p:extLst>
      <p:ext uri="{BB962C8B-B14F-4D97-AF65-F5344CB8AC3E}">
        <p14:creationId xmlns:p14="http://schemas.microsoft.com/office/powerpoint/2010/main" val="14944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2DEB4-0155-4E0B-AB01-747E192EC890}"/>
              </a:ext>
            </a:extLst>
          </p:cNvPr>
          <p:cNvPicPr>
            <a:picLocks noChangeAspect="1"/>
          </p:cNvPicPr>
          <p:nvPr/>
        </p:nvPicPr>
        <p:blipFill>
          <a:blip r:embed="rId3"/>
          <a:stretch>
            <a:fillRect/>
          </a:stretch>
        </p:blipFill>
        <p:spPr>
          <a:xfrm>
            <a:off x="69669" y="1161060"/>
            <a:ext cx="7666919" cy="5130714"/>
          </a:xfrm>
          <a:prstGeom prst="rect">
            <a:avLst/>
          </a:prstGeom>
        </p:spPr>
      </p:pic>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p:txBody>
          <a:bodyPr/>
          <a:lstStyle/>
          <a:p>
            <a:r>
              <a:rPr lang="hu-HU" dirty="0"/>
              <a:t>Data management UI</a:t>
            </a:r>
            <a:endParaRPr lang="en-GB" dirty="0"/>
          </a:p>
        </p:txBody>
      </p:sp>
      <p:pic>
        <p:nvPicPr>
          <p:cNvPr id="4" name="Picture 3">
            <a:extLst>
              <a:ext uri="{FF2B5EF4-FFF2-40B4-BE49-F238E27FC236}">
                <a16:creationId xmlns:a16="http://schemas.microsoft.com/office/drawing/2014/main" id="{F8A91392-FE47-46CD-9399-B7F038189F3B}"/>
              </a:ext>
            </a:extLst>
          </p:cNvPr>
          <p:cNvPicPr>
            <a:picLocks noChangeAspect="1"/>
          </p:cNvPicPr>
          <p:nvPr/>
        </p:nvPicPr>
        <p:blipFill>
          <a:blip r:embed="rId4"/>
          <a:stretch>
            <a:fillRect/>
          </a:stretch>
        </p:blipFill>
        <p:spPr>
          <a:xfrm>
            <a:off x="2609790" y="2678534"/>
            <a:ext cx="8136587" cy="3915169"/>
          </a:xfrm>
          <a:prstGeom prst="rect">
            <a:avLst/>
          </a:prstGeom>
        </p:spPr>
      </p:pic>
      <p:pic>
        <p:nvPicPr>
          <p:cNvPr id="5" name="Content Placeholder 4">
            <a:extLst>
              <a:ext uri="{FF2B5EF4-FFF2-40B4-BE49-F238E27FC236}">
                <a16:creationId xmlns:a16="http://schemas.microsoft.com/office/drawing/2014/main" id="{C0E07E6D-0FE1-46C8-B3B7-694D05441A8C}"/>
              </a:ext>
            </a:extLst>
          </p:cNvPr>
          <p:cNvPicPr>
            <a:picLocks noGrp="1" noChangeAspect="1"/>
          </p:cNvPicPr>
          <p:nvPr>
            <p:ph idx="1"/>
          </p:nvPr>
        </p:nvPicPr>
        <p:blipFill>
          <a:blip r:embed="rId5"/>
          <a:stretch>
            <a:fillRect/>
          </a:stretch>
        </p:blipFill>
        <p:spPr>
          <a:xfrm>
            <a:off x="4084137" y="2853237"/>
            <a:ext cx="8778605" cy="4351338"/>
          </a:xfrm>
          <a:prstGeom prst="rect">
            <a:avLst/>
          </a:prstGeom>
        </p:spPr>
      </p:pic>
    </p:spTree>
    <p:extLst>
      <p:ext uri="{BB962C8B-B14F-4D97-AF65-F5344CB8AC3E}">
        <p14:creationId xmlns:p14="http://schemas.microsoft.com/office/powerpoint/2010/main" val="4259210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32EE-F704-4B7E-89AF-6430F18935DA}"/>
              </a:ext>
            </a:extLst>
          </p:cNvPr>
          <p:cNvSpPr>
            <a:spLocks noGrp="1"/>
          </p:cNvSpPr>
          <p:nvPr>
            <p:ph type="title"/>
          </p:nvPr>
        </p:nvSpPr>
        <p:spPr/>
        <p:txBody>
          <a:bodyPr/>
          <a:lstStyle/>
          <a:p>
            <a:r>
              <a:rPr lang="hu-HU" dirty="0"/>
              <a:t>Vendor invoice automation</a:t>
            </a:r>
            <a:endParaRPr lang="en-GB" dirty="0"/>
          </a:p>
        </p:txBody>
      </p:sp>
      <p:sp>
        <p:nvSpPr>
          <p:cNvPr id="3" name="Content Placeholder 2">
            <a:extLst>
              <a:ext uri="{FF2B5EF4-FFF2-40B4-BE49-F238E27FC236}">
                <a16:creationId xmlns:a16="http://schemas.microsoft.com/office/drawing/2014/main" id="{7942B224-4CB1-40D2-B3FA-904E828109D1}"/>
              </a:ext>
            </a:extLst>
          </p:cNvPr>
          <p:cNvSpPr>
            <a:spLocks noGrp="1"/>
          </p:cNvSpPr>
          <p:nvPr>
            <p:ph idx="1"/>
          </p:nvPr>
        </p:nvSpPr>
        <p:spPr/>
        <p:txBody>
          <a:bodyPr/>
          <a:lstStyle/>
          <a:p>
            <a:r>
              <a:rPr lang="en-GB" dirty="0"/>
              <a:t>Accounts payables &gt; Invoices &gt; Pending vendor invoices</a:t>
            </a:r>
            <a:endParaRPr lang="hu-HU" dirty="0"/>
          </a:p>
          <a:p>
            <a:r>
              <a:rPr lang="en-GB" dirty="0"/>
              <a:t>Vendor invoice header</a:t>
            </a:r>
          </a:p>
          <a:p>
            <a:r>
              <a:rPr lang="en-GB" dirty="0"/>
              <a:t>Vendor invoice line</a:t>
            </a:r>
          </a:p>
          <a:p>
            <a:r>
              <a:rPr lang="en-GB" dirty="0"/>
              <a:t>Vendor invoice document attachment</a:t>
            </a:r>
          </a:p>
          <a:p>
            <a:endParaRPr lang="hu-HU" dirty="0">
              <a:hlinkClick r:id="rId2"/>
            </a:endParaRPr>
          </a:p>
          <a:p>
            <a:endParaRPr lang="hu-HU" dirty="0">
              <a:hlinkClick r:id="rId2"/>
            </a:endParaRPr>
          </a:p>
          <a:p>
            <a:r>
              <a:rPr lang="en-GB" dirty="0">
                <a:hlinkClick r:id="rId2"/>
              </a:rPr>
              <a:t>https://docs.microsoft.com/en-us/dynamics365/finance/accounts-payable/vendor-invoice-automation</a:t>
            </a:r>
            <a:endParaRPr lang="hu-HU" dirty="0"/>
          </a:p>
          <a:p>
            <a:endParaRPr lang="en-GB" dirty="0"/>
          </a:p>
        </p:txBody>
      </p:sp>
    </p:spTree>
    <p:extLst>
      <p:ext uri="{BB962C8B-B14F-4D97-AF65-F5344CB8AC3E}">
        <p14:creationId xmlns:p14="http://schemas.microsoft.com/office/powerpoint/2010/main" val="217827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Data management</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99257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Data entity development</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56347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64F803-710D-4594-A8DD-EE512CFBE812}"/>
              </a:ext>
            </a:extLst>
          </p:cNvPr>
          <p:cNvPicPr>
            <a:picLocks noChangeAspect="1"/>
          </p:cNvPicPr>
          <p:nvPr/>
        </p:nvPicPr>
        <p:blipFill>
          <a:blip r:embed="rId3"/>
          <a:stretch>
            <a:fillRect/>
          </a:stretch>
        </p:blipFill>
        <p:spPr>
          <a:xfrm>
            <a:off x="684212" y="220844"/>
            <a:ext cx="8068057" cy="4573463"/>
          </a:xfrm>
          <a:prstGeom prst="rect">
            <a:avLst/>
          </a:prstGeom>
        </p:spPr>
      </p:pic>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p:txBody>
          <a:bodyPr/>
          <a:lstStyle/>
          <a:p>
            <a:r>
              <a:rPr lang="hu-HU" dirty="0"/>
              <a:t>Creating Data entities</a:t>
            </a:r>
            <a:endParaRPr lang="en-GB" dirty="0"/>
          </a:p>
        </p:txBody>
      </p:sp>
      <p:pic>
        <p:nvPicPr>
          <p:cNvPr id="3" name="Picture 2">
            <a:extLst>
              <a:ext uri="{FF2B5EF4-FFF2-40B4-BE49-F238E27FC236}">
                <a16:creationId xmlns:a16="http://schemas.microsoft.com/office/drawing/2014/main" id="{3ACD1373-0B1A-47D4-A7F1-996CCDEE4216}"/>
              </a:ext>
            </a:extLst>
          </p:cNvPr>
          <p:cNvPicPr>
            <a:picLocks noChangeAspect="1"/>
          </p:cNvPicPr>
          <p:nvPr/>
        </p:nvPicPr>
        <p:blipFill>
          <a:blip r:embed="rId4"/>
          <a:stretch>
            <a:fillRect/>
          </a:stretch>
        </p:blipFill>
        <p:spPr>
          <a:xfrm>
            <a:off x="5869678" y="862502"/>
            <a:ext cx="4915586" cy="4153480"/>
          </a:xfrm>
          <a:prstGeom prst="rect">
            <a:avLst/>
          </a:prstGeom>
        </p:spPr>
      </p:pic>
      <p:pic>
        <p:nvPicPr>
          <p:cNvPr id="4" name="Picture 3">
            <a:extLst>
              <a:ext uri="{FF2B5EF4-FFF2-40B4-BE49-F238E27FC236}">
                <a16:creationId xmlns:a16="http://schemas.microsoft.com/office/drawing/2014/main" id="{445D289F-A1BA-446C-A5CD-D23D03BD7F2B}"/>
              </a:ext>
            </a:extLst>
          </p:cNvPr>
          <p:cNvPicPr>
            <a:picLocks noChangeAspect="1"/>
          </p:cNvPicPr>
          <p:nvPr/>
        </p:nvPicPr>
        <p:blipFill>
          <a:blip r:embed="rId5"/>
          <a:stretch>
            <a:fillRect/>
          </a:stretch>
        </p:blipFill>
        <p:spPr>
          <a:xfrm>
            <a:off x="6157504" y="4278931"/>
            <a:ext cx="7736892" cy="2702953"/>
          </a:xfrm>
          <a:prstGeom prst="rect">
            <a:avLst/>
          </a:prstGeom>
        </p:spPr>
      </p:pic>
      <p:sp>
        <p:nvSpPr>
          <p:cNvPr id="5" name="Content Placeholder 4">
            <a:extLst>
              <a:ext uri="{FF2B5EF4-FFF2-40B4-BE49-F238E27FC236}">
                <a16:creationId xmlns:a16="http://schemas.microsoft.com/office/drawing/2014/main" id="{3D36809A-0BBC-4819-B17F-8C26C319EF3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70502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p:txBody>
          <a:bodyPr/>
          <a:lstStyle/>
          <a:p>
            <a:r>
              <a:rPr lang="hu-HU" dirty="0"/>
              <a:t>Data entity in AOT</a:t>
            </a:r>
            <a:endParaRPr lang="en-GB" dirty="0"/>
          </a:p>
        </p:txBody>
      </p:sp>
      <p:pic>
        <p:nvPicPr>
          <p:cNvPr id="2" name="Content Placeholder 1">
            <a:extLst>
              <a:ext uri="{FF2B5EF4-FFF2-40B4-BE49-F238E27FC236}">
                <a16:creationId xmlns:a16="http://schemas.microsoft.com/office/drawing/2014/main" id="{95BBF294-031E-418B-BAD4-7DDD7656C5AC}"/>
              </a:ext>
            </a:extLst>
          </p:cNvPr>
          <p:cNvPicPr>
            <a:picLocks noGrp="1" noChangeAspect="1"/>
          </p:cNvPicPr>
          <p:nvPr>
            <p:ph idx="1"/>
          </p:nvPr>
        </p:nvPicPr>
        <p:blipFill>
          <a:blip r:embed="rId3"/>
          <a:stretch>
            <a:fillRect/>
          </a:stretch>
        </p:blipFill>
        <p:spPr>
          <a:xfrm>
            <a:off x="684212" y="241182"/>
            <a:ext cx="8359120" cy="4707313"/>
          </a:xfrm>
          <a:prstGeom prst="rect">
            <a:avLst/>
          </a:prstGeom>
        </p:spPr>
      </p:pic>
      <p:pic>
        <p:nvPicPr>
          <p:cNvPr id="3" name="Picture 2">
            <a:extLst>
              <a:ext uri="{FF2B5EF4-FFF2-40B4-BE49-F238E27FC236}">
                <a16:creationId xmlns:a16="http://schemas.microsoft.com/office/drawing/2014/main" id="{A12E095A-0621-4CD1-83AC-9D285F4E0CE0}"/>
              </a:ext>
            </a:extLst>
          </p:cNvPr>
          <p:cNvPicPr>
            <a:picLocks noChangeAspect="1"/>
          </p:cNvPicPr>
          <p:nvPr/>
        </p:nvPicPr>
        <p:blipFill>
          <a:blip r:embed="rId4"/>
          <a:stretch>
            <a:fillRect/>
          </a:stretch>
        </p:blipFill>
        <p:spPr>
          <a:xfrm>
            <a:off x="9043332" y="847064"/>
            <a:ext cx="2991267" cy="3200847"/>
          </a:xfrm>
          <a:prstGeom prst="rect">
            <a:avLst/>
          </a:prstGeom>
        </p:spPr>
      </p:pic>
    </p:spTree>
    <p:extLst>
      <p:ext uri="{BB962C8B-B14F-4D97-AF65-F5344CB8AC3E}">
        <p14:creationId xmlns:p14="http://schemas.microsoft.com/office/powerpoint/2010/main" val="644809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6493A6-CA4C-4D9B-8D3E-D20E17D1AA3B}"/>
              </a:ext>
            </a:extLst>
          </p:cNvPr>
          <p:cNvSpPr>
            <a:spLocks noGrp="1"/>
          </p:cNvSpPr>
          <p:nvPr>
            <p:ph type="body" sz="quarter" idx="10"/>
          </p:nvPr>
        </p:nvSpPr>
        <p:spPr>
          <a:xfrm>
            <a:off x="717540" y="1785321"/>
            <a:ext cx="11199760" cy="2520947"/>
          </a:xfrm>
        </p:spPr>
        <p:txBody>
          <a:bodyPr/>
          <a:lstStyle/>
          <a:p>
            <a:r>
              <a:rPr lang="hu-HU" dirty="0"/>
              <a:t>Naming: </a:t>
            </a:r>
            <a:r>
              <a:rPr lang="en-GB" dirty="0"/>
              <a:t>&lt;prefix&gt;&lt;</a:t>
            </a:r>
            <a:r>
              <a:rPr lang="en-GB" dirty="0" err="1"/>
              <a:t>ConceptualName</a:t>
            </a:r>
            <a:r>
              <a:rPr lang="en-GB" dirty="0"/>
              <a:t>&gt;Entity</a:t>
            </a:r>
            <a:endParaRPr lang="hu-HU" dirty="0"/>
          </a:p>
          <a:p>
            <a:r>
              <a:rPr lang="hu-HU" dirty="0"/>
              <a:t>Entity&amp;view</a:t>
            </a:r>
          </a:p>
          <a:p>
            <a:r>
              <a:rPr lang="hu-HU" dirty="0"/>
              <a:t>Easiest test: runnable class, x++ select </a:t>
            </a:r>
            <a:br>
              <a:rPr lang="hu-HU" dirty="0"/>
            </a:br>
            <a:endParaRPr lang="en-GB" dirty="0"/>
          </a:p>
        </p:txBody>
      </p:sp>
      <p:sp>
        <p:nvSpPr>
          <p:cNvPr id="3" name="Title 2">
            <a:extLst>
              <a:ext uri="{FF2B5EF4-FFF2-40B4-BE49-F238E27FC236}">
                <a16:creationId xmlns:a16="http://schemas.microsoft.com/office/drawing/2014/main" id="{4A715640-A960-46CE-82D7-8D77531BA897}"/>
              </a:ext>
            </a:extLst>
          </p:cNvPr>
          <p:cNvSpPr>
            <a:spLocks noGrp="1"/>
          </p:cNvSpPr>
          <p:nvPr>
            <p:ph type="title"/>
          </p:nvPr>
        </p:nvSpPr>
        <p:spPr/>
        <p:txBody>
          <a:bodyPr/>
          <a:lstStyle/>
          <a:p>
            <a:r>
              <a:rPr lang="hu-HU" dirty="0"/>
              <a:t>DEV </a:t>
            </a:r>
            <a:endParaRPr lang="en-GB" dirty="0"/>
          </a:p>
        </p:txBody>
      </p:sp>
    </p:spTree>
    <p:extLst>
      <p:ext uri="{BB962C8B-B14F-4D97-AF65-F5344CB8AC3E}">
        <p14:creationId xmlns:p14="http://schemas.microsoft.com/office/powerpoint/2010/main" val="2534542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Data entity development</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128414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7B2FC-C7C7-402F-B2D8-4C15C207AEB0}"/>
              </a:ext>
            </a:extLst>
          </p:cNvPr>
          <p:cNvSpPr>
            <a:spLocks noGrp="1"/>
          </p:cNvSpPr>
          <p:nvPr>
            <p:ph type="title"/>
          </p:nvPr>
        </p:nvSpPr>
        <p:spPr/>
        <p:txBody>
          <a:bodyPr/>
          <a:lstStyle/>
          <a:p>
            <a:r>
              <a:rPr lang="hu-HU" dirty="0"/>
              <a:t>Unmapped field types</a:t>
            </a:r>
            <a:endParaRPr lang="en-GB" dirty="0"/>
          </a:p>
        </p:txBody>
      </p:sp>
      <p:sp>
        <p:nvSpPr>
          <p:cNvPr id="2" name="Rectangle 1">
            <a:extLst>
              <a:ext uri="{FF2B5EF4-FFF2-40B4-BE49-F238E27FC236}">
                <a16:creationId xmlns:a16="http://schemas.microsoft.com/office/drawing/2014/main" id="{B04F580A-FBC1-45C6-A1FF-5BEAD35CCAC1}"/>
              </a:ext>
            </a:extLst>
          </p:cNvPr>
          <p:cNvSpPr/>
          <p:nvPr/>
        </p:nvSpPr>
        <p:spPr>
          <a:xfrm>
            <a:off x="618309" y="1756007"/>
            <a:ext cx="10920548" cy="3416320"/>
          </a:xfrm>
          <a:prstGeom prst="rect">
            <a:avLst/>
          </a:prstGeom>
        </p:spPr>
        <p:txBody>
          <a:bodyPr wrap="square">
            <a:spAutoFit/>
          </a:bodyPr>
          <a:lstStyle/>
          <a:p>
            <a:r>
              <a:rPr lang="hu-HU" dirty="0"/>
              <a:t>Computed</a:t>
            </a:r>
          </a:p>
          <a:p>
            <a:pPr marL="285750" indent="-285750">
              <a:buFontTx/>
              <a:buChar char="-"/>
            </a:pPr>
            <a:r>
              <a:rPr lang="hu-HU" dirty="0"/>
              <a:t>T-SQL – new field added to the SQL View</a:t>
            </a:r>
          </a:p>
          <a:p>
            <a:pPr marL="285750" indent="-285750">
              <a:buFontTx/>
              <a:buChar char="-"/>
            </a:pPr>
            <a:r>
              <a:rPr lang="hu-HU" dirty="0"/>
              <a:t>Faster, more complicated to develope</a:t>
            </a:r>
          </a:p>
          <a:p>
            <a:pPr marL="285750" indent="-285750">
              <a:buFontTx/>
              <a:buChar char="-"/>
            </a:pPr>
            <a:r>
              <a:rPr lang="en-GB" dirty="0">
                <a:hlinkClick r:id="rId2"/>
              </a:rPr>
              <a:t>http://daxvisionerp.com/view-computed-column-using-replace/</a:t>
            </a:r>
            <a:endParaRPr lang="hu-HU" dirty="0"/>
          </a:p>
          <a:p>
            <a:pPr marL="285750" indent="-285750">
              <a:buFontTx/>
              <a:buChar char="-"/>
            </a:pPr>
            <a:endParaRPr lang="hu-HU" dirty="0"/>
          </a:p>
          <a:p>
            <a:r>
              <a:rPr lang="hu-HU" dirty="0"/>
              <a:t>Virtual</a:t>
            </a:r>
          </a:p>
          <a:p>
            <a:pPr marL="285750" indent="-285750">
              <a:buFontTx/>
              <a:buChar char="-"/>
            </a:pPr>
            <a:r>
              <a:rPr lang="hu-HU" dirty="0"/>
              <a:t>X++ code (postLoad method) – similar to display methods on tables</a:t>
            </a:r>
          </a:p>
          <a:p>
            <a:pPr marL="285750" indent="-285750">
              <a:buFontTx/>
              <a:buChar char="-"/>
            </a:pPr>
            <a:r>
              <a:rPr lang="hu-HU" dirty="0"/>
              <a:t>Executed record by record</a:t>
            </a:r>
          </a:p>
          <a:p>
            <a:pPr marL="285750" indent="-285750">
              <a:buFontTx/>
              <a:buChar char="-"/>
            </a:pPr>
            <a:endParaRPr lang="hu-HU" dirty="0"/>
          </a:p>
          <a:p>
            <a:r>
              <a:rPr lang="hu-HU" dirty="0"/>
              <a:t>Computed column is better to use if possible because of better performance!</a:t>
            </a:r>
          </a:p>
          <a:p>
            <a:r>
              <a:rPr lang="en-GB" dirty="0">
                <a:hlinkClick r:id="rId3"/>
              </a:rPr>
              <a:t>https://docs.microsoft.com/en-us/dynamics365/fin-ops-core/dev-itpro/data-entities/data-entity-computed-columns-virtual-fields</a:t>
            </a:r>
            <a:endParaRPr lang="en-GB" dirty="0"/>
          </a:p>
        </p:txBody>
      </p:sp>
    </p:spTree>
    <p:extLst>
      <p:ext uri="{BB962C8B-B14F-4D97-AF65-F5344CB8AC3E}">
        <p14:creationId xmlns:p14="http://schemas.microsoft.com/office/powerpoint/2010/main" val="19612535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DA85FA-CD30-449C-93C1-5B5EBB0D44BF}"/>
              </a:ext>
            </a:extLst>
          </p:cNvPr>
          <p:cNvPicPr>
            <a:picLocks noChangeAspect="1"/>
          </p:cNvPicPr>
          <p:nvPr/>
        </p:nvPicPr>
        <p:blipFill>
          <a:blip r:embed="rId2"/>
          <a:stretch>
            <a:fillRect/>
          </a:stretch>
        </p:blipFill>
        <p:spPr>
          <a:xfrm>
            <a:off x="273403" y="1320538"/>
            <a:ext cx="3943350" cy="4876800"/>
          </a:xfrm>
          <a:prstGeom prst="rect">
            <a:avLst/>
          </a:prstGeom>
        </p:spPr>
      </p:pic>
      <p:sp>
        <p:nvSpPr>
          <p:cNvPr id="3" name="Title 2">
            <a:extLst>
              <a:ext uri="{FF2B5EF4-FFF2-40B4-BE49-F238E27FC236}">
                <a16:creationId xmlns:a16="http://schemas.microsoft.com/office/drawing/2014/main" id="{7306A595-2FC7-4FE5-AF18-3E8F1874B496}"/>
              </a:ext>
            </a:extLst>
          </p:cNvPr>
          <p:cNvSpPr>
            <a:spLocks noGrp="1"/>
          </p:cNvSpPr>
          <p:nvPr>
            <p:ph type="title"/>
          </p:nvPr>
        </p:nvSpPr>
        <p:spPr>
          <a:xfrm>
            <a:off x="838200" y="365125"/>
            <a:ext cx="10515600" cy="1325563"/>
          </a:xfrm>
        </p:spPr>
        <p:txBody>
          <a:bodyPr/>
          <a:lstStyle/>
          <a:p>
            <a:r>
              <a:rPr lang="hu-HU" dirty="0"/>
              <a:t>Computed</a:t>
            </a:r>
            <a:endParaRPr lang="en-GB" dirty="0"/>
          </a:p>
        </p:txBody>
      </p:sp>
      <p:pic>
        <p:nvPicPr>
          <p:cNvPr id="5" name="Picture 4">
            <a:extLst>
              <a:ext uri="{FF2B5EF4-FFF2-40B4-BE49-F238E27FC236}">
                <a16:creationId xmlns:a16="http://schemas.microsoft.com/office/drawing/2014/main" id="{241F98BB-EE18-4EF5-A61A-0BE218EB396B}"/>
              </a:ext>
            </a:extLst>
          </p:cNvPr>
          <p:cNvPicPr>
            <a:picLocks noChangeAspect="1"/>
          </p:cNvPicPr>
          <p:nvPr/>
        </p:nvPicPr>
        <p:blipFill>
          <a:blip r:embed="rId3"/>
          <a:stretch>
            <a:fillRect/>
          </a:stretch>
        </p:blipFill>
        <p:spPr>
          <a:xfrm>
            <a:off x="4310743" y="5375389"/>
            <a:ext cx="4275543" cy="935725"/>
          </a:xfrm>
          <a:prstGeom prst="rect">
            <a:avLst/>
          </a:prstGeom>
        </p:spPr>
      </p:pic>
      <p:pic>
        <p:nvPicPr>
          <p:cNvPr id="9" name="Picture 8">
            <a:extLst>
              <a:ext uri="{FF2B5EF4-FFF2-40B4-BE49-F238E27FC236}">
                <a16:creationId xmlns:a16="http://schemas.microsoft.com/office/drawing/2014/main" id="{15D42D3B-DAC1-46B9-ADAA-8D8027A005E3}"/>
              </a:ext>
            </a:extLst>
          </p:cNvPr>
          <p:cNvPicPr>
            <a:picLocks noChangeAspect="1"/>
          </p:cNvPicPr>
          <p:nvPr/>
        </p:nvPicPr>
        <p:blipFill>
          <a:blip r:embed="rId4"/>
          <a:stretch>
            <a:fillRect/>
          </a:stretch>
        </p:blipFill>
        <p:spPr>
          <a:xfrm>
            <a:off x="4310743" y="1660051"/>
            <a:ext cx="6343650" cy="3019425"/>
          </a:xfrm>
          <a:prstGeom prst="rect">
            <a:avLst/>
          </a:prstGeom>
        </p:spPr>
      </p:pic>
    </p:spTree>
    <p:extLst>
      <p:ext uri="{BB962C8B-B14F-4D97-AF65-F5344CB8AC3E}">
        <p14:creationId xmlns:p14="http://schemas.microsoft.com/office/powerpoint/2010/main" val="26625550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F3A7-DD88-4A97-BA6C-5E3997DB6F10}"/>
              </a:ext>
            </a:extLst>
          </p:cNvPr>
          <p:cNvSpPr>
            <a:spLocks noGrp="1"/>
          </p:cNvSpPr>
          <p:nvPr>
            <p:ph type="title"/>
          </p:nvPr>
        </p:nvSpPr>
        <p:spPr/>
        <p:txBody>
          <a:bodyPr/>
          <a:lstStyle/>
          <a:p>
            <a:r>
              <a:rPr lang="hu-HU" dirty="0"/>
              <a:t>Introduction</a:t>
            </a:r>
            <a:endParaRPr lang="en-GB" dirty="0"/>
          </a:p>
        </p:txBody>
      </p:sp>
      <p:sp>
        <p:nvSpPr>
          <p:cNvPr id="3" name="Content Placeholder 2">
            <a:extLst>
              <a:ext uri="{FF2B5EF4-FFF2-40B4-BE49-F238E27FC236}">
                <a16:creationId xmlns:a16="http://schemas.microsoft.com/office/drawing/2014/main" id="{A15947C4-EC77-4AA5-9D2C-87AAE52112FF}"/>
              </a:ext>
            </a:extLst>
          </p:cNvPr>
          <p:cNvSpPr>
            <a:spLocks noGrp="1"/>
          </p:cNvSpPr>
          <p:nvPr>
            <p:ph idx="1"/>
          </p:nvPr>
        </p:nvSpPr>
        <p:spPr/>
        <p:txBody>
          <a:bodyPr>
            <a:normAutofit/>
          </a:bodyPr>
          <a:lstStyle/>
          <a:p>
            <a:pPr marL="0" indent="0">
              <a:buNone/>
            </a:pPr>
            <a:r>
              <a:rPr lang="hu-HU" sz="3600" dirty="0"/>
              <a:t>Peter Prokopecz</a:t>
            </a:r>
          </a:p>
          <a:p>
            <a:pPr marL="0" indent="0">
              <a:buNone/>
            </a:pPr>
            <a:r>
              <a:rPr lang="hu-HU" dirty="0"/>
              <a:t>AX technical lead @ JJ Food Service Ltd. (Food wholesale)</a:t>
            </a:r>
          </a:p>
          <a:p>
            <a:pPr marL="0" indent="0">
              <a:buNone/>
            </a:pPr>
            <a:r>
              <a:rPr lang="hu-HU" dirty="0"/>
              <a:t>Owner @ DAXVision ERP Consulting Ltd. (Your external AX tech. team)</a:t>
            </a:r>
          </a:p>
          <a:p>
            <a:pPr marL="0" indent="0">
              <a:buNone/>
            </a:pPr>
            <a:r>
              <a:rPr lang="hu-HU" dirty="0">
                <a:hlinkClick r:id="rId2"/>
              </a:rPr>
              <a:t>http://www.daxvisionerp.com/</a:t>
            </a:r>
            <a:endParaRPr lang="hu-HU" dirty="0"/>
          </a:p>
          <a:p>
            <a:pPr marL="0" indent="0">
              <a:buNone/>
            </a:pPr>
            <a:r>
              <a:rPr lang="hu-HU" dirty="0">
                <a:hlinkClick r:id="rId3"/>
              </a:rPr>
              <a:t>info@daxvisionerp.com</a:t>
            </a:r>
            <a:endParaRPr lang="hu-HU" dirty="0"/>
          </a:p>
          <a:p>
            <a:pPr marL="0" indent="0">
              <a:buNone/>
            </a:pPr>
            <a:r>
              <a:rPr lang="hu-HU" dirty="0"/>
              <a:t>Studies: IT engineer (2006) + MBA (2019)</a:t>
            </a:r>
          </a:p>
          <a:p>
            <a:pPr marL="0" indent="0">
              <a:buNone/>
            </a:pPr>
            <a:r>
              <a:rPr lang="hu-HU" dirty="0"/>
              <a:t>Experience: AX from 2003</a:t>
            </a:r>
          </a:p>
        </p:txBody>
      </p:sp>
    </p:spTree>
    <p:extLst>
      <p:ext uri="{BB962C8B-B14F-4D97-AF65-F5344CB8AC3E}">
        <p14:creationId xmlns:p14="http://schemas.microsoft.com/office/powerpoint/2010/main" val="4442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Computed column</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3824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2EF6080-248C-412A-9B61-4468A3010C50}"/>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a:t>Virtual field</a:t>
            </a:r>
          </a:p>
        </p:txBody>
      </p:sp>
      <p:sp>
        <p:nvSpPr>
          <p:cNvPr id="2" name="Text Placeholder 1">
            <a:extLst>
              <a:ext uri="{FF2B5EF4-FFF2-40B4-BE49-F238E27FC236}">
                <a16:creationId xmlns:a16="http://schemas.microsoft.com/office/drawing/2014/main" id="{6E25607C-80B2-40F5-B6B8-05EC8A800C21}"/>
              </a:ext>
            </a:extLst>
          </p:cNvPr>
          <p:cNvSpPr>
            <a:spLocks noGrp="1"/>
          </p:cNvSpPr>
          <p:nvPr>
            <p:ph type="body" sz="quarter" idx="10"/>
          </p:nvPr>
        </p:nvSpPr>
        <p:spPr>
          <a:xfrm>
            <a:off x="643469" y="1782981"/>
            <a:ext cx="11221182" cy="4393982"/>
          </a:xfrm>
        </p:spPr>
        <p:txBody>
          <a:bodyPr vert="horz" lIns="91440" tIns="45720" rIns="91440" bIns="45720" rtlCol="0">
            <a:normAutofit/>
          </a:bodyPr>
          <a:lstStyle/>
          <a:p>
            <a:pPr marL="0" indent="0">
              <a:buNone/>
            </a:pPr>
            <a:endParaRPr lang="hu-HU" sz="2000" dirty="0"/>
          </a:p>
          <a:p>
            <a:pPr marL="0"/>
            <a:endParaRPr lang="hu-HU" sz="2000" dirty="0"/>
          </a:p>
          <a:p>
            <a:pPr marL="0" indent="0">
              <a:buNone/>
            </a:pPr>
            <a:endParaRPr lang="hu-HU" sz="2000" dirty="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E94F83C3-B732-4241-8C58-90B5AA324CBA}"/>
              </a:ext>
            </a:extLst>
          </p:cNvPr>
          <p:cNvPicPr>
            <a:picLocks noChangeAspect="1"/>
          </p:cNvPicPr>
          <p:nvPr/>
        </p:nvPicPr>
        <p:blipFill>
          <a:blip r:embed="rId2"/>
          <a:stretch>
            <a:fillRect/>
          </a:stretch>
        </p:blipFill>
        <p:spPr>
          <a:xfrm>
            <a:off x="670705" y="3973761"/>
            <a:ext cx="7540496" cy="2884239"/>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80DDE4-4E4F-47F7-A47A-CF0EBFE770EB}"/>
              </a:ext>
            </a:extLst>
          </p:cNvPr>
          <p:cNvPicPr>
            <a:picLocks noChangeAspect="1"/>
          </p:cNvPicPr>
          <p:nvPr/>
        </p:nvPicPr>
        <p:blipFill>
          <a:blip r:embed="rId3"/>
          <a:stretch>
            <a:fillRect/>
          </a:stretch>
        </p:blipFill>
        <p:spPr>
          <a:xfrm>
            <a:off x="670705" y="1172129"/>
            <a:ext cx="8199918" cy="1311986"/>
          </a:xfrm>
          <a:prstGeom prst="rect">
            <a:avLst/>
          </a:prstGeom>
        </p:spPr>
      </p:pic>
      <p:pic>
        <p:nvPicPr>
          <p:cNvPr id="6" name="Picture 5">
            <a:extLst>
              <a:ext uri="{FF2B5EF4-FFF2-40B4-BE49-F238E27FC236}">
                <a16:creationId xmlns:a16="http://schemas.microsoft.com/office/drawing/2014/main" id="{ADF91ABC-1627-489A-B66E-C380F438F4ED}"/>
              </a:ext>
            </a:extLst>
          </p:cNvPr>
          <p:cNvPicPr>
            <a:picLocks noChangeAspect="1"/>
          </p:cNvPicPr>
          <p:nvPr/>
        </p:nvPicPr>
        <p:blipFill>
          <a:blip r:embed="rId4"/>
          <a:stretch>
            <a:fillRect/>
          </a:stretch>
        </p:blipFill>
        <p:spPr>
          <a:xfrm>
            <a:off x="8756372" y="1465852"/>
            <a:ext cx="4162425" cy="4533900"/>
          </a:xfrm>
          <a:prstGeom prst="rect">
            <a:avLst/>
          </a:prstGeom>
        </p:spPr>
      </p:pic>
      <p:pic>
        <p:nvPicPr>
          <p:cNvPr id="7" name="Picture 6">
            <a:extLst>
              <a:ext uri="{FF2B5EF4-FFF2-40B4-BE49-F238E27FC236}">
                <a16:creationId xmlns:a16="http://schemas.microsoft.com/office/drawing/2014/main" id="{A49D7C8F-D79E-4DDE-83DA-A04830115841}"/>
              </a:ext>
            </a:extLst>
          </p:cNvPr>
          <p:cNvPicPr>
            <a:picLocks noChangeAspect="1"/>
          </p:cNvPicPr>
          <p:nvPr/>
        </p:nvPicPr>
        <p:blipFill>
          <a:blip r:embed="rId5"/>
          <a:stretch>
            <a:fillRect/>
          </a:stretch>
        </p:blipFill>
        <p:spPr>
          <a:xfrm>
            <a:off x="670705" y="2472339"/>
            <a:ext cx="5838825" cy="1485900"/>
          </a:xfrm>
          <a:prstGeom prst="rect">
            <a:avLst/>
          </a:prstGeom>
        </p:spPr>
      </p:pic>
    </p:spTree>
    <p:extLst>
      <p:ext uri="{BB962C8B-B14F-4D97-AF65-F5344CB8AC3E}">
        <p14:creationId xmlns:p14="http://schemas.microsoft.com/office/powerpoint/2010/main" val="1411978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8BE67-B12C-4868-A89F-E16ADED125A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a:t>Method sequence</a:t>
            </a:r>
          </a:p>
        </p:txBody>
      </p:sp>
      <p:sp>
        <p:nvSpPr>
          <p:cNvPr id="2" name="Text Placeholder 1">
            <a:extLst>
              <a:ext uri="{FF2B5EF4-FFF2-40B4-BE49-F238E27FC236}">
                <a16:creationId xmlns:a16="http://schemas.microsoft.com/office/drawing/2014/main" id="{E4544D25-5ABC-4856-B369-0EF4C16A84BD}"/>
              </a:ext>
            </a:extLst>
          </p:cNvPr>
          <p:cNvSpPr>
            <a:spLocks noGrp="1"/>
          </p:cNvSpPr>
          <p:nvPr>
            <p:ph type="body" sz="quarter" idx="10"/>
          </p:nvPr>
        </p:nvSpPr>
        <p:spPr>
          <a:xfrm>
            <a:off x="648931" y="2438400"/>
            <a:ext cx="3651466" cy="3785419"/>
          </a:xfrm>
        </p:spPr>
        <p:txBody>
          <a:bodyPr vert="horz" lIns="91440" tIns="45720" rIns="91440" bIns="45720" rtlCol="0">
            <a:normAutofit/>
          </a:bodyPr>
          <a:lstStyle/>
          <a:p>
            <a:endParaRPr lang="en-US" sz="1800"/>
          </a:p>
        </p:txBody>
      </p:sp>
      <p:pic>
        <p:nvPicPr>
          <p:cNvPr id="5" name="Picture 4">
            <a:extLst>
              <a:ext uri="{FF2B5EF4-FFF2-40B4-BE49-F238E27FC236}">
                <a16:creationId xmlns:a16="http://schemas.microsoft.com/office/drawing/2014/main" id="{F2DE3197-65A8-4B8D-84F5-280FD344659D}"/>
              </a:ext>
            </a:extLst>
          </p:cNvPr>
          <p:cNvPicPr>
            <a:picLocks noChangeAspect="1"/>
          </p:cNvPicPr>
          <p:nvPr/>
        </p:nvPicPr>
        <p:blipFill rotWithShape="1">
          <a:blip r:embed="rId2"/>
          <a:srcRect r="1428" b="-2"/>
          <a:stretch/>
        </p:blipFill>
        <p:spPr>
          <a:xfrm>
            <a:off x="4639056" y="10"/>
            <a:ext cx="7552944" cy="6857990"/>
          </a:xfrm>
          <a:prstGeom prst="rect">
            <a:avLst/>
          </a:prstGeom>
          <a:effectLst/>
        </p:spPr>
      </p:pic>
    </p:spTree>
    <p:extLst>
      <p:ext uri="{BB962C8B-B14F-4D97-AF65-F5344CB8AC3E}">
        <p14:creationId xmlns:p14="http://schemas.microsoft.com/office/powerpoint/2010/main" val="2857964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OData</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133782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E4C3-BFCB-414F-9C25-36646A4DEAF4}"/>
              </a:ext>
            </a:extLst>
          </p:cNvPr>
          <p:cNvSpPr>
            <a:spLocks noGrp="1"/>
          </p:cNvSpPr>
          <p:nvPr>
            <p:ph type="title"/>
          </p:nvPr>
        </p:nvSpPr>
        <p:spPr/>
        <p:txBody>
          <a:bodyPr/>
          <a:lstStyle/>
          <a:p>
            <a:r>
              <a:rPr lang="hu-HU" dirty="0"/>
              <a:t>Services and integration</a:t>
            </a:r>
            <a:endParaRPr lang="en-GB" dirty="0"/>
          </a:p>
        </p:txBody>
      </p:sp>
      <p:pic>
        <p:nvPicPr>
          <p:cNvPr id="19458" name="Picture 2" descr="Machine generated alternative text:&#10;Service and Integrations Overview &#10;SOAP &#10;(HTTPS/XML) &#10;X ++ Class &#10;REST &#10;(HTTP/JSON) &#10;Odata &#10;(HTTPS/JSON/XML) &#10;File Upload &#10;Application Server (AOS) &#10;Data Import/Export Framework (DIXF) &#10;Data &#10;Transform &#10;Validation &#10;Mapping &#10;Staging &#10;Asynchronous high volume &#10;interface &#10;Date Entity (simplified projection of schema) &#10;X++ Class &#10;Relational &#10;Table(s) &#10;Query &#10;Azure SQL Database &#10;Aggregate &#10;Query &#10;SSAS &#10;Cuin ">
            <a:extLst>
              <a:ext uri="{FF2B5EF4-FFF2-40B4-BE49-F238E27FC236}">
                <a16:creationId xmlns:a16="http://schemas.microsoft.com/office/drawing/2014/main" id="{C27B3EA5-AAE4-40A0-929D-3F1393A736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4211" y="400574"/>
            <a:ext cx="8283619" cy="44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789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BD78-4D1A-4602-8F2B-A6EE64AF13FA}"/>
              </a:ext>
            </a:extLst>
          </p:cNvPr>
          <p:cNvSpPr>
            <a:spLocks noGrp="1"/>
          </p:cNvSpPr>
          <p:nvPr>
            <p:ph type="title"/>
          </p:nvPr>
        </p:nvSpPr>
        <p:spPr>
          <a:xfrm>
            <a:off x="838200" y="365125"/>
            <a:ext cx="10515600" cy="1325563"/>
          </a:xfrm>
        </p:spPr>
        <p:txBody>
          <a:bodyPr/>
          <a:lstStyle/>
          <a:p>
            <a:r>
              <a:rPr lang="hu-HU" dirty="0"/>
              <a:t>ODATA</a:t>
            </a:r>
            <a:endParaRPr lang="en-GB" dirty="0"/>
          </a:p>
        </p:txBody>
      </p:sp>
      <p:pic>
        <p:nvPicPr>
          <p:cNvPr id="20482" name="Picture 2" descr="Machine generated alternative text:&#10;Open Data Protocol (Odata) V4 &#10;Provides a simple &#10;and uniform way &#10;to share data in a &#10;discoverable &#10;fashion. &#10;• Uniform URL &#10;conventions &#10;Enables broad &#10;integration across &#10;products. &#10;Supports &#10;consumption in &#10;PowerBI.com as a &#10;refreshable data &#10;source ">
            <a:extLst>
              <a:ext uri="{FF2B5EF4-FFF2-40B4-BE49-F238E27FC236}">
                <a16:creationId xmlns:a16="http://schemas.microsoft.com/office/drawing/2014/main" id="{8F2CCB2E-19EB-4D62-A0C8-361ADDCAB4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3145" y="1367909"/>
            <a:ext cx="6710086" cy="3614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9A9DE3-253D-4E09-963D-6F07A38EEE37}"/>
              </a:ext>
            </a:extLst>
          </p:cNvPr>
          <p:cNvSpPr/>
          <p:nvPr/>
        </p:nvSpPr>
        <p:spPr>
          <a:xfrm>
            <a:off x="602773" y="1506022"/>
            <a:ext cx="7478276" cy="369332"/>
          </a:xfrm>
          <a:prstGeom prst="rect">
            <a:avLst/>
          </a:prstGeom>
        </p:spPr>
        <p:txBody>
          <a:bodyPr wrap="square">
            <a:spAutoFit/>
          </a:bodyPr>
          <a:lstStyle/>
          <a:p>
            <a:r>
              <a:rPr lang="hu-HU" dirty="0"/>
              <a:t>Not for data integration</a:t>
            </a:r>
            <a:endParaRPr lang="en-GB" dirty="0"/>
          </a:p>
        </p:txBody>
      </p:sp>
    </p:spTree>
    <p:extLst>
      <p:ext uri="{BB962C8B-B14F-4D97-AF65-F5344CB8AC3E}">
        <p14:creationId xmlns:p14="http://schemas.microsoft.com/office/powerpoint/2010/main" val="2785583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E115F6-F3BE-4F1C-9FBD-543B028BDBF9}"/>
              </a:ext>
            </a:extLst>
          </p:cNvPr>
          <p:cNvSpPr>
            <a:spLocks noGrp="1"/>
          </p:cNvSpPr>
          <p:nvPr>
            <p:ph type="title"/>
          </p:nvPr>
        </p:nvSpPr>
        <p:spPr>
          <a:xfrm>
            <a:off x="1005299" y="1391679"/>
            <a:ext cx="2613872" cy="4794567"/>
          </a:xfrm>
        </p:spPr>
        <p:txBody>
          <a:bodyPr vert="horz" lIns="91440" tIns="45720" rIns="91440" bIns="45720" rtlCol="0" anchor="ctr">
            <a:normAutofit/>
          </a:bodyPr>
          <a:lstStyle/>
          <a:p>
            <a:br>
              <a:rPr lang="hu-HU" sz="3600" dirty="0"/>
            </a:br>
            <a:r>
              <a:rPr lang="hu-HU" sz="3600" dirty="0"/>
              <a:t>- $filter</a:t>
            </a:r>
            <a:br>
              <a:rPr lang="hu-HU" sz="3600" dirty="0"/>
            </a:br>
            <a:r>
              <a:rPr lang="hu-HU" sz="3600" dirty="0"/>
              <a:t>- $count</a:t>
            </a:r>
            <a:br>
              <a:rPr lang="hu-HU" sz="3600" dirty="0"/>
            </a:br>
            <a:r>
              <a:rPr lang="hu-HU" sz="3600" dirty="0"/>
              <a:t>- $orderby</a:t>
            </a:r>
            <a:br>
              <a:rPr lang="hu-HU" sz="3600" dirty="0"/>
            </a:br>
            <a:r>
              <a:rPr lang="hu-HU" sz="3600" dirty="0"/>
              <a:t>- $skip</a:t>
            </a:r>
            <a:br>
              <a:rPr lang="hu-HU" sz="3600" dirty="0"/>
            </a:br>
            <a:r>
              <a:rPr lang="hu-HU" sz="3600" dirty="0"/>
              <a:t>- $top</a:t>
            </a:r>
            <a:br>
              <a:rPr lang="hu-HU" sz="3600" dirty="0"/>
            </a:br>
            <a:r>
              <a:rPr lang="hu-HU" sz="3600" dirty="0"/>
              <a:t>- $expand</a:t>
            </a:r>
            <a:br>
              <a:rPr lang="hu-HU" sz="3600" dirty="0"/>
            </a:br>
            <a:r>
              <a:rPr lang="hu-HU" sz="3600" dirty="0"/>
              <a:t>- $select</a:t>
            </a:r>
            <a:endParaRPr lang="en-US" sz="3600" dirty="0"/>
          </a:p>
        </p:txBody>
      </p:sp>
      <p:sp>
        <p:nvSpPr>
          <p:cNvPr id="5" name="Title 1">
            <a:extLst>
              <a:ext uri="{FF2B5EF4-FFF2-40B4-BE49-F238E27FC236}">
                <a16:creationId xmlns:a16="http://schemas.microsoft.com/office/drawing/2014/main" id="{4A738525-A4A0-411B-84A7-5DA6C3B6C2D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u-HU" dirty="0"/>
              <a:t>ODATA – v4.0 query options</a:t>
            </a:r>
            <a:endParaRPr lang="en-GB" dirty="0"/>
          </a:p>
        </p:txBody>
      </p:sp>
    </p:spTree>
    <p:extLst>
      <p:ext uri="{BB962C8B-B14F-4D97-AF65-F5344CB8AC3E}">
        <p14:creationId xmlns:p14="http://schemas.microsoft.com/office/powerpoint/2010/main" val="936287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F819CF-323D-4712-948C-F75A793AD0E5}"/>
              </a:ext>
            </a:extLst>
          </p:cNvPr>
          <p:cNvSpPr>
            <a:spLocks noGrp="1"/>
          </p:cNvSpPr>
          <p:nvPr>
            <p:ph type="body" sz="quarter" idx="10"/>
          </p:nvPr>
        </p:nvSpPr>
        <p:spPr/>
        <p:txBody>
          <a:bodyPr/>
          <a:lstStyle/>
          <a:p>
            <a:endParaRPr lang="en-GB" dirty="0"/>
          </a:p>
        </p:txBody>
      </p:sp>
      <p:sp>
        <p:nvSpPr>
          <p:cNvPr id="3" name="Title 2">
            <a:extLst>
              <a:ext uri="{FF2B5EF4-FFF2-40B4-BE49-F238E27FC236}">
                <a16:creationId xmlns:a16="http://schemas.microsoft.com/office/drawing/2014/main" id="{11272DEF-DA1A-454B-9990-B46BCA9A3EB4}"/>
              </a:ext>
            </a:extLst>
          </p:cNvPr>
          <p:cNvSpPr>
            <a:spLocks noGrp="1"/>
          </p:cNvSpPr>
          <p:nvPr>
            <p:ph type="title"/>
          </p:nvPr>
        </p:nvSpPr>
        <p:spPr/>
        <p:txBody>
          <a:bodyPr/>
          <a:lstStyle/>
          <a:p>
            <a:r>
              <a:rPr lang="hu-HU" dirty="0"/>
              <a:t>Odata query</a:t>
            </a:r>
            <a:endParaRPr lang="en-GB" dirty="0"/>
          </a:p>
        </p:txBody>
      </p:sp>
      <p:graphicFrame>
        <p:nvGraphicFramePr>
          <p:cNvPr id="4" name="Table 3">
            <a:extLst>
              <a:ext uri="{FF2B5EF4-FFF2-40B4-BE49-F238E27FC236}">
                <a16:creationId xmlns:a16="http://schemas.microsoft.com/office/drawing/2014/main" id="{B5CA6297-39E3-4636-9ED0-05185C07007E}"/>
              </a:ext>
            </a:extLst>
          </p:cNvPr>
          <p:cNvGraphicFramePr>
            <a:graphicFrameLocks noGrp="1"/>
          </p:cNvGraphicFramePr>
          <p:nvPr/>
        </p:nvGraphicFramePr>
        <p:xfrm>
          <a:off x="496120" y="1690688"/>
          <a:ext cx="11199760" cy="4998657"/>
        </p:xfrm>
        <a:graphic>
          <a:graphicData uri="http://schemas.openxmlformats.org/drawingml/2006/table">
            <a:tbl>
              <a:tblPr/>
              <a:tblGrid>
                <a:gridCol w="5599880">
                  <a:extLst>
                    <a:ext uri="{9D8B030D-6E8A-4147-A177-3AD203B41FA5}">
                      <a16:colId xmlns:a16="http://schemas.microsoft.com/office/drawing/2014/main" val="2738857672"/>
                    </a:ext>
                  </a:extLst>
                </a:gridCol>
                <a:gridCol w="5599880">
                  <a:extLst>
                    <a:ext uri="{9D8B030D-6E8A-4147-A177-3AD203B41FA5}">
                      <a16:colId xmlns:a16="http://schemas.microsoft.com/office/drawing/2014/main" val="1020611459"/>
                    </a:ext>
                  </a:extLst>
                </a:gridCol>
              </a:tblGrid>
              <a:tr h="571276">
                <a:tc>
                  <a:txBody>
                    <a:bodyPr/>
                    <a:lstStyle/>
                    <a:p>
                      <a:pPr algn="l" fontAlgn="b"/>
                      <a:r>
                        <a:rPr lang="en-GB" dirty="0">
                          <a:effectLst/>
                        </a:rPr>
                        <a:t>URL</a:t>
                      </a:r>
                    </a:p>
                  </a:txBody>
                  <a:tcPr anchor="b">
                    <a:lnL w="12700" cap="flat" cmpd="sng" algn="ctr">
                      <a:solidFill>
                        <a:srgbClr val="E0DD79"/>
                      </a:solidFill>
                      <a:prstDash val="solid"/>
                      <a:round/>
                      <a:headEnd type="none" w="med" len="med"/>
                      <a:tailEnd type="none" w="med" len="med"/>
                    </a:lnL>
                    <a:lnR w="12700" cap="flat" cmpd="sng" algn="ctr">
                      <a:solidFill>
                        <a:srgbClr val="D0BF29"/>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tc>
                  <a:txBody>
                    <a:bodyPr/>
                    <a:lstStyle/>
                    <a:p>
                      <a:pPr algn="l" fontAlgn="b"/>
                      <a:r>
                        <a:rPr lang="en-GB">
                          <a:effectLst/>
                        </a:rPr>
                        <a:t>Description</a:t>
                      </a:r>
                    </a:p>
                  </a:txBody>
                  <a:tcPr anchor="b">
                    <a:lnL w="12700" cap="flat" cmpd="sng" algn="ctr">
                      <a:solidFill>
                        <a:srgbClr val="D0BF29"/>
                      </a:solidFill>
                      <a:prstDash val="solid"/>
                      <a:round/>
                      <a:headEnd type="none" w="med" len="med"/>
                      <a:tailEnd type="none" w="med" len="med"/>
                    </a:lnL>
                    <a:lnR w="12700" cap="flat" cmpd="sng" algn="ctr">
                      <a:solidFill>
                        <a:srgbClr val="D0BF29"/>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387532931"/>
                  </a:ext>
                </a:extLst>
              </a:tr>
              <a:tr h="999731">
                <a:tc>
                  <a:txBody>
                    <a:bodyPr/>
                    <a:lstStyle/>
                    <a:p>
                      <a:pPr algn="l" fontAlgn="t"/>
                      <a:r>
                        <a:rPr lang="en-GB" dirty="0">
                          <a:effectLst/>
                        </a:rPr>
                        <a:t>[Your organization's root URL]/data/Customers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a:effectLst/>
                        </a:rPr>
                        <a:t>List all the customers.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845167478"/>
                  </a:ext>
                </a:extLst>
              </a:tr>
              <a:tr h="999731">
                <a:tc>
                  <a:txBody>
                    <a:bodyPr/>
                    <a:lstStyle/>
                    <a:p>
                      <a:pPr algn="l" fontAlgn="t"/>
                      <a:r>
                        <a:rPr lang="en-GB">
                          <a:effectLst/>
                        </a:rPr>
                        <a:t>[Your organization's root URL]/data/Customers?$top=3</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a:effectLst/>
                        </a:rPr>
                        <a:t>List the first three records.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19505569"/>
                  </a:ext>
                </a:extLst>
              </a:tr>
              <a:tr h="1428188">
                <a:tc>
                  <a:txBody>
                    <a:bodyPr/>
                    <a:lstStyle/>
                    <a:p>
                      <a:pPr algn="l" fontAlgn="t"/>
                      <a:r>
                        <a:rPr lang="en-GB" dirty="0">
                          <a:effectLst/>
                        </a:rPr>
                        <a:t>[Your organization's root URL]/data/Customers?$select=</a:t>
                      </a:r>
                      <a:r>
                        <a:rPr lang="en-GB" dirty="0" err="1">
                          <a:effectLst/>
                        </a:rPr>
                        <a:t>FirstName,LastName</a:t>
                      </a:r>
                      <a:endParaRPr lang="en-GB" dirty="0">
                        <a:effectLst/>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a:effectLst/>
                        </a:rPr>
                        <a:t>List all the customers, but show only the first name and last name properties.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093655604"/>
                  </a:ext>
                </a:extLst>
              </a:tr>
              <a:tr h="999731">
                <a:tc>
                  <a:txBody>
                    <a:bodyPr/>
                    <a:lstStyle/>
                    <a:p>
                      <a:pPr algn="l" fontAlgn="t"/>
                      <a:r>
                        <a:rPr lang="en-GB">
                          <a:effectLst/>
                        </a:rPr>
                        <a:t>[Your organization's root URL]/data/Customers?$format=json</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GB" dirty="0">
                          <a:effectLst/>
                        </a:rPr>
                        <a:t>List all the customers in a JSON format that can be used to interact with JavaScript clients.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542467595"/>
                  </a:ext>
                </a:extLst>
              </a:tr>
            </a:tbl>
          </a:graphicData>
        </a:graphic>
      </p:graphicFrame>
    </p:spTree>
    <p:extLst>
      <p:ext uri="{BB962C8B-B14F-4D97-AF65-F5344CB8AC3E}">
        <p14:creationId xmlns:p14="http://schemas.microsoft.com/office/powerpoint/2010/main" val="27735571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OData browser and Excel</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78290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717540" y="1785554"/>
            <a:ext cx="11199760" cy="418191"/>
          </a:xfrm>
        </p:spPr>
        <p:txBody>
          <a:bodyPr/>
          <a:lstStyle/>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p:txBody>
          <a:bodyPr>
            <a:normAutofit/>
          </a:bodyPr>
          <a:lstStyle/>
          <a:p>
            <a:r>
              <a:rPr lang="hu-HU" dirty="0"/>
              <a:t>Test OData</a:t>
            </a:r>
          </a:p>
        </p:txBody>
      </p:sp>
      <p:sp>
        <p:nvSpPr>
          <p:cNvPr id="2" name="Rectangle 1">
            <a:extLst>
              <a:ext uri="{FF2B5EF4-FFF2-40B4-BE49-F238E27FC236}">
                <a16:creationId xmlns:a16="http://schemas.microsoft.com/office/drawing/2014/main" id="{91EAB6D8-9FAD-475C-90A4-C574BBBE4873}"/>
              </a:ext>
            </a:extLst>
          </p:cNvPr>
          <p:cNvSpPr/>
          <p:nvPr/>
        </p:nvSpPr>
        <p:spPr>
          <a:xfrm>
            <a:off x="2107280" y="2967335"/>
            <a:ext cx="7977440" cy="923330"/>
          </a:xfrm>
          <a:prstGeom prst="rect">
            <a:avLst/>
          </a:prstGeom>
        </p:spPr>
        <p:txBody>
          <a:bodyPr wrap="none">
            <a:spAutoFit/>
          </a:bodyPr>
          <a:lstStyle/>
          <a:p>
            <a:r>
              <a:rPr lang="en-GB" dirty="0">
                <a:hlinkClick r:id="rId3"/>
              </a:rPr>
              <a:t>http://daxvisionerp.com/call-ax-data-entity-from-postman/</a:t>
            </a:r>
            <a:endParaRPr lang="hu-HU" dirty="0"/>
          </a:p>
          <a:p>
            <a:r>
              <a:rPr lang="en-GB" dirty="0">
                <a:hlinkClick r:id="rId4"/>
              </a:rPr>
              <a:t>http://daxvisionerp.com/excels-query-from-odata-feed-to-access-your-data-entity/</a:t>
            </a:r>
            <a:endParaRPr lang="hu-HU" dirty="0"/>
          </a:p>
          <a:p>
            <a:endParaRPr lang="en-GB" dirty="0"/>
          </a:p>
        </p:txBody>
      </p:sp>
    </p:spTree>
    <p:extLst>
      <p:ext uri="{BB962C8B-B14F-4D97-AF65-F5344CB8AC3E}">
        <p14:creationId xmlns:p14="http://schemas.microsoft.com/office/powerpoint/2010/main" val="221445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8ED0-9C45-438E-A56F-067CE3618DB3}"/>
              </a:ext>
            </a:extLst>
          </p:cNvPr>
          <p:cNvSpPr>
            <a:spLocks noGrp="1"/>
          </p:cNvSpPr>
          <p:nvPr>
            <p:ph type="title"/>
          </p:nvPr>
        </p:nvSpPr>
        <p:spPr/>
        <p:txBody>
          <a:bodyPr/>
          <a:lstStyle/>
          <a:p>
            <a:r>
              <a:rPr lang="hu-HU" dirty="0"/>
              <a:t>What will I talk about?</a:t>
            </a:r>
            <a:endParaRPr lang="en-GB" dirty="0"/>
          </a:p>
        </p:txBody>
      </p:sp>
      <p:sp>
        <p:nvSpPr>
          <p:cNvPr id="3" name="Content Placeholder 2">
            <a:extLst>
              <a:ext uri="{FF2B5EF4-FFF2-40B4-BE49-F238E27FC236}">
                <a16:creationId xmlns:a16="http://schemas.microsoft.com/office/drawing/2014/main" id="{37CC3520-7B65-4462-8904-B2ACF398512F}"/>
              </a:ext>
            </a:extLst>
          </p:cNvPr>
          <p:cNvSpPr>
            <a:spLocks noGrp="1"/>
          </p:cNvSpPr>
          <p:nvPr>
            <p:ph idx="1"/>
          </p:nvPr>
        </p:nvSpPr>
        <p:spPr/>
        <p:txBody>
          <a:bodyPr>
            <a:normAutofit/>
          </a:bodyPr>
          <a:lstStyle/>
          <a:p>
            <a:pPr lvl="1"/>
            <a:r>
              <a:rPr lang="hu-HU" dirty="0"/>
              <a:t>Data entity overview</a:t>
            </a:r>
          </a:p>
          <a:p>
            <a:pPr lvl="1"/>
            <a:r>
              <a:rPr lang="hu-HU" dirty="0"/>
              <a:t>Data management – Vendor invoice automation</a:t>
            </a:r>
          </a:p>
          <a:p>
            <a:pPr lvl="1"/>
            <a:r>
              <a:rPr lang="hu-HU" dirty="0"/>
              <a:t>Entity demo</a:t>
            </a:r>
          </a:p>
          <a:p>
            <a:pPr lvl="1"/>
            <a:r>
              <a:rPr lang="hu-HU" dirty="0"/>
              <a:t>OData</a:t>
            </a:r>
          </a:p>
          <a:p>
            <a:pPr lvl="1"/>
            <a:r>
              <a:rPr lang="hu-HU" dirty="0"/>
              <a:t>Composite data entity </a:t>
            </a:r>
          </a:p>
          <a:p>
            <a:pPr lvl="1"/>
            <a:r>
              <a:rPr lang="hu-HU"/>
              <a:t>Lessons learned</a:t>
            </a:r>
            <a:endParaRPr lang="hu-HU" dirty="0"/>
          </a:p>
          <a:p>
            <a:pPr lvl="1"/>
            <a:endParaRPr lang="hu-HU" dirty="0"/>
          </a:p>
          <a:p>
            <a:pPr lvl="1"/>
            <a:endParaRPr lang="hu-HU" dirty="0"/>
          </a:p>
          <a:p>
            <a:pPr lvl="1"/>
            <a:endParaRPr lang="hu-HU" dirty="0"/>
          </a:p>
          <a:p>
            <a:pPr lvl="1"/>
            <a:endParaRPr lang="hu-HU" dirty="0"/>
          </a:p>
        </p:txBody>
      </p:sp>
    </p:spTree>
    <p:extLst>
      <p:ext uri="{BB962C8B-B14F-4D97-AF65-F5344CB8AC3E}">
        <p14:creationId xmlns:p14="http://schemas.microsoft.com/office/powerpoint/2010/main" val="24204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Demo</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r>
              <a:rPr lang="hu-HU" dirty="0"/>
              <a:t>OData Postman</a:t>
            </a:r>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18513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7B88B-FE6F-431F-8C15-60FC1057AF24}"/>
              </a:ext>
            </a:extLst>
          </p:cNvPr>
          <p:cNvSpPr>
            <a:spLocks noGrp="1"/>
          </p:cNvSpPr>
          <p:nvPr>
            <p:ph type="body" sz="quarter" idx="10"/>
          </p:nvPr>
        </p:nvSpPr>
        <p:spPr/>
        <p:txBody>
          <a:bodyPr/>
          <a:lstStyle/>
          <a:p>
            <a:endParaRPr lang="en-GB" dirty="0"/>
          </a:p>
        </p:txBody>
      </p:sp>
      <p:sp>
        <p:nvSpPr>
          <p:cNvPr id="3" name="Title 2">
            <a:extLst>
              <a:ext uri="{FF2B5EF4-FFF2-40B4-BE49-F238E27FC236}">
                <a16:creationId xmlns:a16="http://schemas.microsoft.com/office/drawing/2014/main" id="{053D2613-5818-43E0-AE5F-A604852D7B57}"/>
              </a:ext>
            </a:extLst>
          </p:cNvPr>
          <p:cNvSpPr>
            <a:spLocks noGrp="1"/>
          </p:cNvSpPr>
          <p:nvPr>
            <p:ph type="title"/>
          </p:nvPr>
        </p:nvSpPr>
        <p:spPr/>
        <p:txBody>
          <a:bodyPr/>
          <a:lstStyle/>
          <a:p>
            <a:r>
              <a:rPr lang="hu-HU" dirty="0"/>
              <a:t>Update</a:t>
            </a:r>
            <a:endParaRPr lang="en-GB" dirty="0"/>
          </a:p>
        </p:txBody>
      </p:sp>
      <p:pic>
        <p:nvPicPr>
          <p:cNvPr id="15362" name="Picture 2">
            <a:extLst>
              <a:ext uri="{FF2B5EF4-FFF2-40B4-BE49-F238E27FC236}">
                <a16:creationId xmlns:a16="http://schemas.microsoft.com/office/drawing/2014/main" id="{253EEA14-FBF5-42E0-99C0-82081048F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2600325"/>
            <a:ext cx="725805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BBF101-8E10-46B4-B1C3-80D61734FF5C}"/>
              </a:ext>
            </a:extLst>
          </p:cNvPr>
          <p:cNvSpPr/>
          <p:nvPr/>
        </p:nvSpPr>
        <p:spPr>
          <a:xfrm>
            <a:off x="600200" y="5683160"/>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13004455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ABC3A1-6186-4C23-AD26-B00E8D006D6D}"/>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7FF20B45-C003-4336-B9CC-6F65332DE4F2}"/>
              </a:ext>
            </a:extLst>
          </p:cNvPr>
          <p:cNvSpPr>
            <a:spLocks noGrp="1"/>
          </p:cNvSpPr>
          <p:nvPr>
            <p:ph type="title"/>
          </p:nvPr>
        </p:nvSpPr>
        <p:spPr/>
        <p:txBody>
          <a:bodyPr/>
          <a:lstStyle/>
          <a:p>
            <a:r>
              <a:rPr lang="hu-HU" dirty="0"/>
              <a:t>Delete</a:t>
            </a:r>
            <a:endParaRPr lang="en-GB" dirty="0"/>
          </a:p>
        </p:txBody>
      </p:sp>
      <p:pic>
        <p:nvPicPr>
          <p:cNvPr id="22530" name="Picture 2">
            <a:extLst>
              <a:ext uri="{FF2B5EF4-FFF2-40B4-BE49-F238E27FC236}">
                <a16:creationId xmlns:a16="http://schemas.microsoft.com/office/drawing/2014/main" id="{3205E195-B150-463A-AC37-CE2047AB9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076450"/>
            <a:ext cx="8458200" cy="2705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178EC0-EC0C-4EF3-B369-633C0767D2BA}"/>
              </a:ext>
            </a:extLst>
          </p:cNvPr>
          <p:cNvSpPr/>
          <p:nvPr/>
        </p:nvSpPr>
        <p:spPr>
          <a:xfrm>
            <a:off x="600200" y="5683160"/>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22042213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242F10-9410-4664-A045-70E8DC919BE1}"/>
              </a:ext>
            </a:extLst>
          </p:cNvPr>
          <p:cNvSpPr>
            <a:spLocks noGrp="1"/>
          </p:cNvSpPr>
          <p:nvPr>
            <p:ph type="body" sz="quarter" idx="10"/>
          </p:nvPr>
        </p:nvSpPr>
        <p:spPr>
          <a:xfrm>
            <a:off x="717540" y="1785321"/>
            <a:ext cx="11199760" cy="4165243"/>
          </a:xfrm>
        </p:spPr>
        <p:txBody>
          <a:bodyPr/>
          <a:lstStyle/>
          <a:p>
            <a:r>
              <a:rPr lang="en-GB" sz="2000" dirty="0" err="1"/>
              <a:t>Enums</a:t>
            </a:r>
            <a:r>
              <a:rPr lang="en-GB" sz="2000" dirty="0"/>
              <a:t> </a:t>
            </a:r>
            <a:r>
              <a:rPr lang="hu-HU" sz="2000" dirty="0"/>
              <a:t>n</a:t>
            </a:r>
            <a:r>
              <a:rPr lang="en-GB" sz="2000" dirty="0" err="1"/>
              <a:t>amespace</a:t>
            </a:r>
            <a:r>
              <a:rPr lang="hu-HU" sz="2000" dirty="0"/>
              <a:t>:</a:t>
            </a:r>
            <a:r>
              <a:rPr lang="en-GB" sz="2000" dirty="0"/>
              <a:t> </a:t>
            </a:r>
            <a:r>
              <a:rPr lang="en-GB" sz="2000" dirty="0" err="1"/>
              <a:t>Microsoft.Dynamics.DataEntities</a:t>
            </a:r>
            <a:r>
              <a:rPr lang="en-GB" sz="2000" dirty="0"/>
              <a:t>. </a:t>
            </a:r>
            <a:endParaRPr lang="hu-HU" sz="2000" dirty="0"/>
          </a:p>
          <a:p>
            <a:pPr marL="0" indent="0">
              <a:buNone/>
            </a:pPr>
            <a:endParaRPr lang="hu-HU" sz="2000" dirty="0"/>
          </a:p>
          <a:p>
            <a:pPr marL="0" indent="0">
              <a:buNone/>
            </a:pPr>
            <a:r>
              <a:rPr lang="hu-HU" sz="2000" dirty="0"/>
              <a:t>Enum syntax:</a:t>
            </a:r>
          </a:p>
          <a:p>
            <a:r>
              <a:rPr lang="en-GB" sz="2000" dirty="0" err="1"/>
              <a:t>Microsoft.Dynamics.DataEntities.Gender'Unknown</a:t>
            </a:r>
            <a:r>
              <a:rPr lang="en-GB" sz="2000" dirty="0"/>
              <a:t>'</a:t>
            </a:r>
          </a:p>
          <a:p>
            <a:r>
              <a:rPr lang="en-GB" sz="2000" dirty="0" err="1"/>
              <a:t>Microsoft.Dynamics.DataEntities.NoYes'Yes</a:t>
            </a:r>
            <a:r>
              <a:rPr lang="en-GB" sz="2000" dirty="0"/>
              <a:t>’</a:t>
            </a:r>
          </a:p>
          <a:p>
            <a:pPr marL="0" indent="0">
              <a:buNone/>
            </a:pPr>
            <a:endParaRPr lang="hu-HU" sz="2000" dirty="0"/>
          </a:p>
          <a:p>
            <a:pPr marL="0" indent="0">
              <a:buNone/>
            </a:pPr>
            <a:r>
              <a:rPr lang="hu-HU" sz="2000" dirty="0"/>
              <a:t>Enum usage example(‚eq’ and ‚ne’ can be used) :</a:t>
            </a:r>
            <a:endParaRPr lang="en-GB" sz="2000" dirty="0"/>
          </a:p>
          <a:p>
            <a:r>
              <a:rPr lang="en-GB" sz="2000" dirty="0"/>
              <a:t>https://environment.cloud.onebox.dynamics.com/data/CustomersV3?\$filter=PersonGender </a:t>
            </a:r>
            <a:r>
              <a:rPr lang="en-GB" sz="2000" dirty="0" err="1"/>
              <a:t>eq</a:t>
            </a:r>
            <a:r>
              <a:rPr lang="en-GB" sz="2000" dirty="0"/>
              <a:t> </a:t>
            </a:r>
            <a:r>
              <a:rPr lang="en-GB" sz="2000" dirty="0" err="1"/>
              <a:t>Microsoft.Dynamics.DataEntities.Gender'Unknown</a:t>
            </a:r>
            <a:r>
              <a:rPr lang="en-GB" sz="2000" dirty="0"/>
              <a:t>'</a:t>
            </a:r>
          </a:p>
          <a:p>
            <a:r>
              <a:rPr lang="en-GB" sz="2000" dirty="0"/>
              <a:t>https://environment.cloud.onebox.dynamics.com/data/Currencies?\$filter=ReferenceCurrencyForTriangulation </a:t>
            </a:r>
            <a:r>
              <a:rPr lang="en-GB" sz="2000" dirty="0" err="1"/>
              <a:t>eq</a:t>
            </a:r>
            <a:r>
              <a:rPr lang="en-GB" sz="2000" dirty="0"/>
              <a:t> </a:t>
            </a:r>
            <a:r>
              <a:rPr lang="en-GB" sz="2000" dirty="0" err="1"/>
              <a:t>Microsoft.Dynamics.DataEntities.NoYes'No</a:t>
            </a:r>
            <a:r>
              <a:rPr lang="en-GB" sz="2000" dirty="0"/>
              <a:t>'</a:t>
            </a:r>
          </a:p>
        </p:txBody>
      </p:sp>
      <p:sp>
        <p:nvSpPr>
          <p:cNvPr id="3" name="Title 2">
            <a:extLst>
              <a:ext uri="{FF2B5EF4-FFF2-40B4-BE49-F238E27FC236}">
                <a16:creationId xmlns:a16="http://schemas.microsoft.com/office/drawing/2014/main" id="{9913ABD7-37A9-4862-9AB1-2E4254DE5D63}"/>
              </a:ext>
            </a:extLst>
          </p:cNvPr>
          <p:cNvSpPr>
            <a:spLocks noGrp="1"/>
          </p:cNvSpPr>
          <p:nvPr>
            <p:ph type="title"/>
          </p:nvPr>
        </p:nvSpPr>
        <p:spPr/>
        <p:txBody>
          <a:bodyPr/>
          <a:lstStyle/>
          <a:p>
            <a:r>
              <a:rPr lang="hu-HU" dirty="0"/>
              <a:t>Odata Enum</a:t>
            </a:r>
            <a:endParaRPr lang="en-GB" dirty="0"/>
          </a:p>
        </p:txBody>
      </p:sp>
    </p:spTree>
    <p:extLst>
      <p:ext uri="{BB962C8B-B14F-4D97-AF65-F5344CB8AC3E}">
        <p14:creationId xmlns:p14="http://schemas.microsoft.com/office/powerpoint/2010/main" val="24342838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E4DCA-08DD-4257-B1D2-2452054EFF10}"/>
              </a:ext>
            </a:extLst>
          </p:cNvPr>
          <p:cNvSpPr>
            <a:spLocks noGrp="1"/>
          </p:cNvSpPr>
          <p:nvPr>
            <p:ph type="title"/>
          </p:nvPr>
        </p:nvSpPr>
        <p:spPr>
          <a:xfrm>
            <a:off x="235131" y="0"/>
            <a:ext cx="11118669" cy="870858"/>
          </a:xfrm>
        </p:spPr>
        <p:txBody>
          <a:bodyPr>
            <a:normAutofit/>
          </a:bodyPr>
          <a:lstStyle/>
          <a:p>
            <a:r>
              <a:rPr lang="hu-HU" dirty="0"/>
              <a:t>Odata Action</a:t>
            </a:r>
            <a:endParaRPr lang="en-GB" dirty="0"/>
          </a:p>
        </p:txBody>
      </p:sp>
      <p:sp>
        <p:nvSpPr>
          <p:cNvPr id="5" name="Text Placeholder 4">
            <a:extLst>
              <a:ext uri="{FF2B5EF4-FFF2-40B4-BE49-F238E27FC236}">
                <a16:creationId xmlns:a16="http://schemas.microsoft.com/office/drawing/2014/main" id="{FA481F6D-A293-4CE2-9A69-BD70A76FEB72}"/>
              </a:ext>
            </a:extLst>
          </p:cNvPr>
          <p:cNvSpPr>
            <a:spLocks noGrp="1"/>
          </p:cNvSpPr>
          <p:nvPr>
            <p:ph type="body" sz="quarter" idx="10"/>
          </p:nvPr>
        </p:nvSpPr>
        <p:spPr>
          <a:xfrm>
            <a:off x="717540" y="1785321"/>
            <a:ext cx="11199760" cy="719171"/>
          </a:xfrm>
        </p:spPr>
        <p:txBody>
          <a:bodyPr/>
          <a:lstStyle/>
          <a:p>
            <a:pPr marL="0" indent="0">
              <a:buNone/>
            </a:pPr>
            <a:r>
              <a:rPr lang="hu-HU" sz="1800" dirty="0"/>
              <a:t>Adding business logic to Odata entity</a:t>
            </a:r>
            <a:endParaRPr lang="en-GB" sz="1800" dirty="0"/>
          </a:p>
          <a:p>
            <a:endParaRPr lang="en-GB" sz="1800" dirty="0"/>
          </a:p>
        </p:txBody>
      </p:sp>
      <p:pic>
        <p:nvPicPr>
          <p:cNvPr id="7" name="Picture 6">
            <a:extLst>
              <a:ext uri="{FF2B5EF4-FFF2-40B4-BE49-F238E27FC236}">
                <a16:creationId xmlns:a16="http://schemas.microsoft.com/office/drawing/2014/main" id="{F722B7D5-47B9-46DA-B10E-F4BC14D64355}"/>
              </a:ext>
            </a:extLst>
          </p:cNvPr>
          <p:cNvPicPr>
            <a:picLocks noChangeAspect="1"/>
          </p:cNvPicPr>
          <p:nvPr/>
        </p:nvPicPr>
        <p:blipFill>
          <a:blip r:embed="rId2"/>
          <a:stretch>
            <a:fillRect/>
          </a:stretch>
        </p:blipFill>
        <p:spPr>
          <a:xfrm>
            <a:off x="717540" y="2162175"/>
            <a:ext cx="4781550" cy="1266825"/>
          </a:xfrm>
          <a:prstGeom prst="rect">
            <a:avLst/>
          </a:prstGeom>
        </p:spPr>
      </p:pic>
      <p:pic>
        <p:nvPicPr>
          <p:cNvPr id="8" name="Picture 7">
            <a:extLst>
              <a:ext uri="{FF2B5EF4-FFF2-40B4-BE49-F238E27FC236}">
                <a16:creationId xmlns:a16="http://schemas.microsoft.com/office/drawing/2014/main" id="{F9F77094-BA2D-43E6-804C-894E6F6973B5}"/>
              </a:ext>
            </a:extLst>
          </p:cNvPr>
          <p:cNvPicPr>
            <a:picLocks noChangeAspect="1"/>
          </p:cNvPicPr>
          <p:nvPr/>
        </p:nvPicPr>
        <p:blipFill>
          <a:blip r:embed="rId3"/>
          <a:stretch>
            <a:fillRect/>
          </a:stretch>
        </p:blipFill>
        <p:spPr>
          <a:xfrm>
            <a:off x="780508" y="3805854"/>
            <a:ext cx="5600700" cy="1590675"/>
          </a:xfrm>
          <a:prstGeom prst="rect">
            <a:avLst/>
          </a:prstGeom>
        </p:spPr>
      </p:pic>
    </p:spTree>
    <p:extLst>
      <p:ext uri="{BB962C8B-B14F-4D97-AF65-F5344CB8AC3E}">
        <p14:creationId xmlns:p14="http://schemas.microsoft.com/office/powerpoint/2010/main" val="786369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1925DB-8E5A-4F7E-8CA7-7C2A06B76D35}"/>
              </a:ext>
            </a:extLst>
          </p:cNvPr>
          <p:cNvSpPr>
            <a:spLocks noGrp="1"/>
          </p:cNvSpPr>
          <p:nvPr>
            <p:ph type="body" sz="quarter" idx="10"/>
          </p:nvPr>
        </p:nvSpPr>
        <p:spPr>
          <a:xfrm>
            <a:off x="717540" y="1785321"/>
            <a:ext cx="11199760" cy="635367"/>
          </a:xfrm>
        </p:spPr>
        <p:txBody>
          <a:bodyPr/>
          <a:lstStyle/>
          <a:p>
            <a:pPr marL="0" indent="0">
              <a:buNone/>
            </a:pPr>
            <a:endParaRPr lang="en-GB" dirty="0"/>
          </a:p>
        </p:txBody>
      </p:sp>
      <p:sp>
        <p:nvSpPr>
          <p:cNvPr id="3" name="Title 2">
            <a:extLst>
              <a:ext uri="{FF2B5EF4-FFF2-40B4-BE49-F238E27FC236}">
                <a16:creationId xmlns:a16="http://schemas.microsoft.com/office/drawing/2014/main" id="{A2DF01D8-DD8B-424B-9868-83CAB6D9C7D2}"/>
              </a:ext>
            </a:extLst>
          </p:cNvPr>
          <p:cNvSpPr>
            <a:spLocks noGrp="1"/>
          </p:cNvSpPr>
          <p:nvPr>
            <p:ph type="title"/>
          </p:nvPr>
        </p:nvSpPr>
        <p:spPr/>
        <p:txBody>
          <a:bodyPr/>
          <a:lstStyle/>
          <a:p>
            <a:r>
              <a:rPr lang="hu-HU" dirty="0"/>
              <a:t>Odata action</a:t>
            </a:r>
            <a:endParaRPr lang="en-GB" dirty="0"/>
          </a:p>
        </p:txBody>
      </p:sp>
      <p:pic>
        <p:nvPicPr>
          <p:cNvPr id="21506" name="Picture 2" descr="Machine generated alternative text:&#10;SysODataCoI lectionAttr ibute( &quot; return &quot; , &#10;num)) &#10;Types: : &#10;public static boolean deleteOneTimeAccount(CustAccount &#10;Cu stTabIe : : deleteOneTimeAccount (_custAccount ) ; &#10;return !CustTabIe : : ; &#10;[SysODataActionAttribute (&quot;LastProjInvoiceDate&quot; , true ) , &#10;Types: :Date)] &#10;public InvoiceDate lastProjInvoiceDate() &#10;_custAccount) &#10;CustTabIe custTabIe CustTabIe: Recld); &#10;return custTabIe. ; ">
            <a:extLst>
              <a:ext uri="{FF2B5EF4-FFF2-40B4-BE49-F238E27FC236}">
                <a16:creationId xmlns:a16="http://schemas.microsoft.com/office/drawing/2014/main" id="{818B5EB6-8711-43E3-BD8F-9B6E09384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0" y="2420687"/>
            <a:ext cx="6276509" cy="33269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138F203-1C8B-45B4-924C-67EE77BD6225}"/>
              </a:ext>
            </a:extLst>
          </p:cNvPr>
          <p:cNvSpPr/>
          <p:nvPr/>
        </p:nvSpPr>
        <p:spPr>
          <a:xfrm>
            <a:off x="539240" y="5900874"/>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19889345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97FDE-BD21-4C93-B4D7-DE6A06305AB4}"/>
              </a:ext>
            </a:extLst>
          </p:cNvPr>
          <p:cNvSpPr>
            <a:spLocks noGrp="1"/>
          </p:cNvSpPr>
          <p:nvPr>
            <p:ph type="body" sz="quarter" idx="10"/>
          </p:nvPr>
        </p:nvSpPr>
        <p:spPr/>
        <p:txBody>
          <a:bodyPr/>
          <a:lstStyle/>
          <a:p>
            <a:endParaRPr lang="en-GB" dirty="0"/>
          </a:p>
        </p:txBody>
      </p:sp>
      <p:sp>
        <p:nvSpPr>
          <p:cNvPr id="3" name="Title 2">
            <a:extLst>
              <a:ext uri="{FF2B5EF4-FFF2-40B4-BE49-F238E27FC236}">
                <a16:creationId xmlns:a16="http://schemas.microsoft.com/office/drawing/2014/main" id="{B6737B6F-52D7-40F2-AF54-A893A1B7B2FA}"/>
              </a:ext>
            </a:extLst>
          </p:cNvPr>
          <p:cNvSpPr>
            <a:spLocks noGrp="1"/>
          </p:cNvSpPr>
          <p:nvPr>
            <p:ph type="title"/>
          </p:nvPr>
        </p:nvSpPr>
        <p:spPr/>
        <p:txBody>
          <a:bodyPr/>
          <a:lstStyle/>
          <a:p>
            <a:r>
              <a:rPr lang="hu-HU" dirty="0"/>
              <a:t>Odata action</a:t>
            </a:r>
            <a:endParaRPr lang="en-GB" dirty="0"/>
          </a:p>
        </p:txBody>
      </p:sp>
      <p:pic>
        <p:nvPicPr>
          <p:cNvPr id="23554" name="Picture 2">
            <a:extLst>
              <a:ext uri="{FF2B5EF4-FFF2-40B4-BE49-F238E27FC236}">
                <a16:creationId xmlns:a16="http://schemas.microsoft.com/office/drawing/2014/main" id="{9B75ACE8-17EE-463D-85A9-E076C2E70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586038"/>
            <a:ext cx="7867650" cy="1685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C608397-A6A3-4214-A3D1-52A7FA0B51D1}"/>
              </a:ext>
            </a:extLst>
          </p:cNvPr>
          <p:cNvSpPr/>
          <p:nvPr/>
        </p:nvSpPr>
        <p:spPr>
          <a:xfrm>
            <a:off x="600200" y="5683160"/>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9920329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743BB1-EA28-4735-ADE1-AFFB8D73220D}"/>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2261DA70-3B49-4BFC-9D1C-63D34FEE9E1C}"/>
              </a:ext>
            </a:extLst>
          </p:cNvPr>
          <p:cNvSpPr>
            <a:spLocks noGrp="1"/>
          </p:cNvSpPr>
          <p:nvPr>
            <p:ph type="title"/>
          </p:nvPr>
        </p:nvSpPr>
        <p:spPr/>
        <p:txBody>
          <a:bodyPr/>
          <a:lstStyle/>
          <a:p>
            <a:r>
              <a:rPr lang="hu-HU" dirty="0"/>
              <a:t>Odata action</a:t>
            </a:r>
            <a:endParaRPr lang="en-GB" dirty="0"/>
          </a:p>
        </p:txBody>
      </p:sp>
      <p:pic>
        <p:nvPicPr>
          <p:cNvPr id="26626" name="Picture 2">
            <a:extLst>
              <a:ext uri="{FF2B5EF4-FFF2-40B4-BE49-F238E27FC236}">
                <a16:creationId xmlns:a16="http://schemas.microsoft.com/office/drawing/2014/main" id="{00788C79-38CE-4D56-8703-0FE367CAE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40" y="1526891"/>
            <a:ext cx="9839325" cy="5010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40A2AB-74A0-4E4B-8867-4E96B9BBF8D9}"/>
              </a:ext>
            </a:extLst>
          </p:cNvPr>
          <p:cNvSpPr/>
          <p:nvPr/>
        </p:nvSpPr>
        <p:spPr>
          <a:xfrm>
            <a:off x="457918" y="6537041"/>
            <a:ext cx="5638082" cy="246221"/>
          </a:xfrm>
          <a:prstGeom prst="rect">
            <a:avLst/>
          </a:prstGeom>
        </p:spPr>
        <p:txBody>
          <a:bodyPr wrap="none">
            <a:spAutoFit/>
          </a:bodyPr>
          <a:lstStyle/>
          <a:p>
            <a:r>
              <a:rPr lang="hu-HU" sz="1000" dirty="0"/>
              <a:t>Reference: AXUG Webinar, Cruz Margaix, </a:t>
            </a:r>
            <a:r>
              <a:rPr lang="en-GB" sz="1000" dirty="0"/>
              <a:t>How to develop your OData endpoints</a:t>
            </a:r>
            <a:r>
              <a:rPr lang="hu-HU" sz="1000" dirty="0"/>
              <a:t> (Downloaded: 1.4.2020) </a:t>
            </a:r>
            <a:endParaRPr lang="en-GB" sz="1000" dirty="0"/>
          </a:p>
        </p:txBody>
      </p:sp>
    </p:spTree>
    <p:extLst>
      <p:ext uri="{BB962C8B-B14F-4D97-AF65-F5344CB8AC3E}">
        <p14:creationId xmlns:p14="http://schemas.microsoft.com/office/powerpoint/2010/main" val="154149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Composite data entity </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328978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p:txBody>
          <a:bodyPr/>
          <a:lstStyle/>
          <a:p>
            <a:r>
              <a:rPr lang="hu-HU" dirty="0"/>
              <a:t>Line entity: add relation to header</a:t>
            </a:r>
            <a:endParaRPr lang="en-GB" dirty="0"/>
          </a:p>
        </p:txBody>
      </p:sp>
      <p:pic>
        <p:nvPicPr>
          <p:cNvPr id="1026" name="Picture 2" descr="Machine generated alternative text:&#10;JAO_VendInvaiceInfcTabIeEntity &#10;JAD_VendInvciceInfoCompositeEntity &#10;JAD_VendInvoiceInfoLineEntity (cus) [JAD Integration] &#10;Data Sources &#10;Fields &#10;Groups &#10;Keys &#10;EntityKey &#10;g PurchaseLineLineNumber &#10;OrigPurchId &#10;g LineNum &#10;Invoiceld &#10;g Transacticnld &#10;Relations &#10;JAD_VendlnvoicelnfcTableEntity &#10;nvc•ce d = = &#10;Ranges &#10;Delete Actions &#10;State Machines &#10;Mappings &#10;Methods &#10;f Events &#10;JAÜ_VendInvoiceInfoLineStaging &#10;JAO_VendInvoiceInfoLineEntity X ">
            <a:extLst>
              <a:ext uri="{FF2B5EF4-FFF2-40B4-BE49-F238E27FC236}">
                <a16:creationId xmlns:a16="http://schemas.microsoft.com/office/drawing/2014/main" id="{38CA47FE-75F8-40DF-AA88-FD8A6B2161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35" y="2108200"/>
            <a:ext cx="776725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89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Data entity overview</a:t>
            </a:r>
            <a:br>
              <a:rPr lang="hu-HU" dirty="0"/>
            </a:br>
            <a:endParaRPr lang="hu-HU" dirty="0"/>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95666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E4F1-D740-4B79-B28A-B6A22B1424F7}"/>
              </a:ext>
            </a:extLst>
          </p:cNvPr>
          <p:cNvSpPr>
            <a:spLocks noGrp="1"/>
          </p:cNvSpPr>
          <p:nvPr>
            <p:ph type="title"/>
          </p:nvPr>
        </p:nvSpPr>
        <p:spPr/>
        <p:txBody>
          <a:bodyPr/>
          <a:lstStyle/>
          <a:p>
            <a:r>
              <a:rPr lang="hu-HU" dirty="0"/>
              <a:t>Line staging: add relation (include system added 2 fields)</a:t>
            </a:r>
            <a:endParaRPr lang="en-GB" dirty="0"/>
          </a:p>
        </p:txBody>
      </p:sp>
      <p:pic>
        <p:nvPicPr>
          <p:cNvPr id="2050" name="Picture 2" descr="Machine generated alternative text:&#10;JAD VendInvoiceInfcLineStaging -a X &#10;JAD_VendInvoiceInfcLineEntity &#10;JAD_VendInvoiceInfoLineStaging (cus) [JAD Integration] &#10;Fields &#10;Field groups &#10;Indexes &#10;Full Text Indexes &#10;Relations &#10;PurchLine &#10;PurchLine.InventTran51d &#10;DataEntity &#10;JAD_VendInvoiceInfoLineEntiW.PurchaseLineLineNumber &#10;JAO_VendlnvoicelnfoLineEntity.OrigPurchld &#10;JAD_VendInvoiceInfoLineStaging.LineNum JAD_VendInvoiceInfoLineEntity.LineNum &#10;JAD_VendlnVOicelnfOLineStaging.lnVOiceld = = JAD_VendlnVOicelnfOLineEntity.lnVOiceld &#10;JAD_VendInvoiceInfcLineEntity.TransactionId &#10;JAD_VendlmroicelnfoTableStaging &#10;JAD_VendInvoiceInfoLineStaging.InvoiceId JAD VendInvoiceInfoTabIeStaging.Invoice &#10;JAD_VendInvoicelnfoLineStagingDefinitionGroup JAD_VendInvoiceInfoTabIeStaging.DefinitionGroup &#10;- JAD VendInvciceInfcLineStaging.öecutionId = = JAD VendInvciceInfcTabIeStaging.Executicn1d &#10;Delete Actions &#10;00 State Machines &#10;Mappings &#10;Methods &#10;Events ">
            <a:extLst>
              <a:ext uri="{FF2B5EF4-FFF2-40B4-BE49-F238E27FC236}">
                <a16:creationId xmlns:a16="http://schemas.microsoft.com/office/drawing/2014/main" id="{F9350935-DC30-4D88-B3B6-29A34C81FB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5205" y="2108200"/>
            <a:ext cx="574191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p:txBody>
          <a:bodyPr/>
          <a:lstStyle/>
          <a:p>
            <a:r>
              <a:rPr lang="hu-HU" dirty="0"/>
              <a:t>Line and Header staging: add rowId fields and index</a:t>
            </a:r>
            <a:endParaRPr lang="en-GB" dirty="0"/>
          </a:p>
        </p:txBody>
      </p:sp>
      <p:pic>
        <p:nvPicPr>
          <p:cNvPr id="3074" name="Picture 2" descr="Machine generated alternative text:&#10;CPU &#10;Stat • &#10;X JAO_VendInvaiceInfcTabIeEntity &#10;PriceUnit &#10;LB Productoescription &#10;PurchaseLineLineNumber &#10;PurchPrice &#10;PurchUnit &#10;RecevveNow &#10;TaxAmcunt &#10;TaxCode &#10;TaxGroup &#10;TaxItemGroup &#10;Transactionld &#10;TransDate &#10;PurchLine_lnventTransld &#10;[S Rowld &#10;Field groups &#10;JAD_VendInvciceInfoCompositeEntity &#10;JAO_VendInvoiceInfoLineStaging &#10;JAD_VendInvciceInfoLineEntity ">
            <a:extLst>
              <a:ext uri="{FF2B5EF4-FFF2-40B4-BE49-F238E27FC236}">
                <a16:creationId xmlns:a16="http://schemas.microsoft.com/office/drawing/2014/main" id="{4DC16F5B-20E2-41D0-8C6F-814186BD02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6893" y="2421513"/>
            <a:ext cx="8878539" cy="313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0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a:xfrm>
            <a:off x="0" y="0"/>
            <a:ext cx="12060978" cy="1325563"/>
          </a:xfrm>
        </p:spPr>
        <p:txBody>
          <a:bodyPr/>
          <a:lstStyle/>
          <a:p>
            <a:r>
              <a:rPr lang="hu-HU" dirty="0"/>
              <a:t>Line and Header staging: add rowId fields and index</a:t>
            </a:r>
            <a:endParaRPr lang="en-GB" dirty="0"/>
          </a:p>
        </p:txBody>
      </p:sp>
      <p:sp>
        <p:nvSpPr>
          <p:cNvPr id="3" name="Content Placeholder 2">
            <a:extLst>
              <a:ext uri="{FF2B5EF4-FFF2-40B4-BE49-F238E27FC236}">
                <a16:creationId xmlns:a16="http://schemas.microsoft.com/office/drawing/2014/main" id="{73256176-EE48-4097-8E73-C0E35D6A2D07}"/>
              </a:ext>
            </a:extLst>
          </p:cNvPr>
          <p:cNvSpPr>
            <a:spLocks noGrp="1"/>
          </p:cNvSpPr>
          <p:nvPr>
            <p:ph idx="1"/>
          </p:nvPr>
        </p:nvSpPr>
        <p:spPr/>
        <p:txBody>
          <a:bodyPr/>
          <a:lstStyle/>
          <a:p>
            <a:endParaRPr lang="en-GB"/>
          </a:p>
        </p:txBody>
      </p:sp>
      <p:pic>
        <p:nvPicPr>
          <p:cNvPr id="4098" name="Picture 2" descr="Machine generated alternative text:&#10;JAO_VendInvoiceInfcTabIeEntity &#10;TaxItemGroup &#10;Transactionld &#10;TransDate &#10;PurchLine_lnventTransld &#10;Rowld &#10;Parent ROW d &#10;Field groups &#10;Indexes &#10;Stagingldx &#10;Rowldldx &#10;g Rowld &#10;ParentRowId &#10;DefinitionGroup &#10;Executicnld &#10;Full Text Indexes &#10;Relations &#10;PurchLine &#10;JAD_VendInvoiceInfoCompositeEntity &#10;JAÜ_VendInvaiceInfoLineStaging• &#10;X &#10;JAD_VendInvciceInfoLineEntity &#10;PurchLine.InventTransId &#10;DataEntity &#10;JAD_VendlnvcicelnfoLineEntity PurchaseLineLineNumber &#10;JAD_VendInvoiceInfoLineStaging.OrigPurchId JAD_VendInvoiceInfoLineEntity.OrigPurchId &#10;JAD_VendlnvoicelnfoLineEntity.LineNum &#10;JAD_VendInvoiceInfoLineStaging.InvoiceId = = JAD_VendInvoiceInfoLineEntity.InvoiceId &#10;JAD_VendlnvOicelnfOLineSteging.Transactionld JAD_VendlnvoxelnfCLineEntity.Transactionld &#10;JAD_VendInvoiceInfcTabIeStag ing &#10;JAD_VendlnvmcelnfoLineStaging.lnvoiceld JAD_VendlnvoicelnfoTableStaging.lnvoice &#10;JAD_VendInvciceInfcLineStaging.DefinitionGroup JAD_VendInvoiceInfoTabIeStaging.OefinitionGroup &#10;JAD_VendInV01ceInfoTabIeStayng.ExecutionId &#10;Delete Actions &#10;no State Machines &#10;Mappings &#10;Methods &#10;Events &#10;Solution Explorer &#10;Search Solution aplcrer (Ctrl+é) &#10;EntityXPO (CUS) VAD Integration] &#10;References &#10;Action Menu Items &#10;•«omp05iteDataEntityView &#10;JAD VendlnvoicelnfoCompositeEntiW &#10;Base Enums &#10;Data Entities &#10;JAD_SCOPaymTerm E ntity &#10;JAD SCOPOEntity &#10;JAO_SCOVATTaxDataEntity &#10;JAD SCOVendTableEntity &#10;JAD_VendInvoiceInfoEntity &#10;JAD VendlnvoicelnfoLineEntlty &#10;JAD_VendInvoiceInfoTabIeEntity &#10;Display Menu Items &#10;Extended Data Types &#10;Forms &#10;Security Duties &#10;Security privileges &#10;JAD &#10;JAD scopoEntiyMa.r,tdin &#10;JAD_SCOPOEntiWView &#10;Error List &#10;Entire Solution &#10;Code &#10;• lie 3Errors &#10;2Waming5 1' O OMessages &#10;Description &#10;Search Error List &#10;Project &#10;e &#10;o &#10;o &#10;Error List &#10;Path: entity •JAD_VendInvoiceInfoLineEntity• relation 'JAD_VendInvoiceInfoTabIeEntity• has an EntityXPO (CUS) &#10;Invalid Cardinality. &#10;Path: (AKCompositeÜataEntityView/JAÜ_VendInwiceInfoCcmpositeEntity/JAD VendInvciceInfoTabIeEntity/JAD VendInvciceInfoLineEntity/ReIatedDatdEntityCardinaIityJ:Data entity 'JAO_VendInvoiceInfoLineEntity• relation &#10;'JAD_VendInvoiceInfcTabIeEntity&quot; has an invalid RelatedDataEntityCardinaIity &#10;IJAD Integration) &#10;EntityxPO (CUS) &#10;(JAD Integration) &#10;JAD_VendInvoiceIn &#10;pos IteEntff,rxml &#10;JAD Vendlnvciceln &#10;positeEntity.xmI &#10;JAD_Vendlnvoiceln &#10;positeEntityxrnI &#10;Mic rosoft. OData .E &#10;JAD SCOVendTabl &#10;ml &#10;Solution Explorer &#10;Team Emplorer Class View &#10;P rope flies &#10;Table JAD_VendInvoiceInfoLineStaging &#10;S Appearance &#10;Title Fieldl &#10;Title Field2 &#10;S Behavior &#10;Cache Lookup &#10;Create Rec Id Indo &#10;primary Index &#10;Table Group &#10;V'sible &#10;S Concurrency &#10;occ Enabled &#10;Clustered I &#10;@JAD4278 &#10;OrigPurchId &#10;LineNu &#10;None &#10;Staging &#10;Staging &#10;Path: VendlnVOicelnfOTableEntity/JAD entity 'JAD_VendlnvoicelnfcLineEntiW' relation 'JAO_VendlnVOicelnfOTableEntiW' EntityKPO (CUS) &#10;has an invalid RelationshipType. &#10;Assembly *stem.XmI. Version—2.O.5.O, Culture—neutrat PublicKeyToken—7cec85d7bea7798e• failed to load because it was not fou &#10;Path: object Enterprise&quot;'umber• is marked as obsolete. &#10;(JAD Integration) &#10;EntityXPO (CUS) &#10;(JAD Integration) &#10;Select which index is the cluster index (used for optimization purposes) &#10;Output ">
            <a:extLst>
              <a:ext uri="{FF2B5EF4-FFF2-40B4-BE49-F238E27FC236}">
                <a16:creationId xmlns:a16="http://schemas.microsoft.com/office/drawing/2014/main" id="{D5FD4882-36D1-4A84-9F83-532FA14DE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0378"/>
            <a:ext cx="12192000" cy="559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16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p:txBody>
          <a:bodyPr/>
          <a:lstStyle/>
          <a:p>
            <a:r>
              <a:rPr lang="hu-HU" dirty="0"/>
              <a:t>Line and Header staging: add rowId fields and index</a:t>
            </a:r>
            <a:endParaRPr lang="en-GB" dirty="0"/>
          </a:p>
        </p:txBody>
      </p:sp>
      <p:pic>
        <p:nvPicPr>
          <p:cNvPr id="5122" name="Picture 2" descr="Machine generated alternative text:&#10;JAD_VendInvoiceInfcTabIeStaging &#10;Search &#10;InvoiceAccount &#10;InvoiceAmount &#10;Invoice &#10;InvoiceROundOff &#10;Description &#10;VendorAccount &#10;Processed &#10;purchaseType &#10;PurchaseOrder &#10;RejectCode &#10;scocaseld &#10;Namel &#10;Log &#10;CreatedID &#10;Date &#10;X &#10;JAD VendInvciceInfoLine &#10;JAÜ_VendInvoiceInfaTabIeEntity &#10;JAD_VendInvciceInfcCamgositeEntity &#10;JAD_VendInvoiceInfoLineStaging &#10;JAÜ_VendInvoiceInfaLineEntitv &#10;Cc n Currency &#10;Voucher &#10;ParentRowId &#10;Rowld &#10;Field groups &#10;Indexes &#10;Stagingldx &#10;A-. Rowldx &#10;DefinitionGroup &#10;g Rowld &#10;ParentRowId &#10;Full Indexes &#10;Relations &#10;DataEntity &#10;JAD_Vendlnvo.ce1nfoTablestaging.scocaseld JAD_VendlnvoicelnfoTableEntity.scocaseld &#10;JAD_VendInvoiceInfoTabIeStaging.Invoice JAD_VendInvoiceInfoTabIeEntity.InvoiceId &#10;JAD_VendlnVOicelnfOTableStaglng.PurchaseOrder JAO_VendlnVOicelnfOTableEntlty.Purchld &#10;Output &#10;Show output from: Dynamics 365 Build Details &#10;C: celnfoT able . Xm1 (e e) &#10;C: JAD_VendUP01nvoi celnfoT able . (e , e) : &#10;C: VAOSService\Pa celnfaT able. xml (e , e) &#10;Solution Explorer &#10;Search Solution aplcrer (Ctrl+é) &#10;JAD_SCOVendTableEntityMaintdin &#10;JAD VendlrwoicelnfoEntityMaintain &#10;JAD_VendI nfoEntityView &#10;JAD VendlnvoicelnfoLineEntttyMaintain &#10;JAD_VendI nfcLineEntiVView &#10;JAD_Ven &quot;voice I nfOTa &#10;JAD_VendI nvoiceInfcTabIeEntityView &#10;SecuriW Roles &#10;Simple Queries &#10;Table Extensions &#10;Tables &#10;JAD_SCOPaymTermStaging &#10;JAD scopostaging &#10;JAD_SCOVATTaxDataStaging &#10;JAD_SCOVendTablestaging &#10;JAD_VendInvoiceInfcLine &#10;JAD_VendlrwoicelnfoLineStaging &#10;JAD VendInvoiceInfoStaging &#10;JAO_VendlnvoicelnfoTable &#10;JAD_VendInvoiceInfoTdbIeStagi &#10;JAO_VendNPOInvoiceInfoLine &#10;JAD VendNP01nvoicelnfoTab1e &#10;Views &#10;Solution Explorer &#10;Team Emplorer Class View &#10;properties &#10;Table JAD_VendInvoiceInfoTabIeStaging &#10;BP Rule: &#10;BP Rule: &#10;SPErrorUnkncwnLabeI: BP Rule: &#10;1] : Path: [dynamics: // Table/JAD_vendNP01nvoice1nfcTab1e/Tab1e &#10;[SPErrorlJnknOwnLabe &#10;tsp:rrorUnknounLabe1J : Path: [dynamics: &#10;[8PErrorlJnknounLabeI] : Path: [dynamics: // Table/JAD_VendNPOInvoiceInfcTabIe/TabIe &#10;C: VAOSSe c kagesLocaIDirectory\JADInt egration\JADInt nterV. &quot;I (a, e) : &#10;SPErrorLabeIUotDefined, 8P Rule: CSPErrorLabeIUotDefinedl :Path: [dynamics: &#10;BP Rule: :path: &#10;1] : Path: [dynamics: &#10;8PErrorUnknOwnLabe1: BP Rule: &#10;C: . xml (B, e) : &#10;BPErrar•UnkncwnLaOeI: BP Rule: tSPErrorlJnknounLabeIJ :Path: (dynamics: &#10;c: xml (e, e) : &#10;8PErrorUnknownLabeI: BP Rule: [8PErrorlJnknounLabeI] :Path: [dynamics: //VieWJAD_SCOVATTaxData/VieuFieIdComputedString/scc &#10;Build step: Best practice check completed (6118 ms). &#10;Build step: Database synchronization completed (161678 ws). &#10;Build co—pleted (177988 ms). &#10;Appea rance &#10;Title Fieldl &#10;Title Field2 &#10;S Behavu•r &#10;Cache Lookup &#10;Create Rec Id Index &#10;primary Index &#10;Table Group &#10;V'sible &#10;S &#10;Concurrency &#10;occ Enabled &#10;@SYS108835 &#10;P urchaseOrder &#10;None &#10;ing &#10;Staging &#10;Select which index is the cluster index (used for optimization purposes) ">
            <a:extLst>
              <a:ext uri="{FF2B5EF4-FFF2-40B4-BE49-F238E27FC236}">
                <a16:creationId xmlns:a16="http://schemas.microsoft.com/office/drawing/2014/main" id="{2269BF89-2116-484D-89CB-EC154AC9D9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688436"/>
            <a:ext cx="10192692" cy="466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977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E4F1-D740-4B79-B28A-B6A22B1424F7}"/>
              </a:ext>
            </a:extLst>
          </p:cNvPr>
          <p:cNvSpPr>
            <a:spLocks noGrp="1"/>
          </p:cNvSpPr>
          <p:nvPr>
            <p:ph type="title"/>
          </p:nvPr>
        </p:nvSpPr>
        <p:spPr/>
        <p:txBody>
          <a:bodyPr/>
          <a:lstStyle/>
          <a:p>
            <a:r>
              <a:rPr lang="hu-HU" dirty="0"/>
              <a:t>Create composite entity with relation</a:t>
            </a:r>
            <a:endParaRPr lang="en-GB" dirty="0"/>
          </a:p>
        </p:txBody>
      </p:sp>
      <p:pic>
        <p:nvPicPr>
          <p:cNvPr id="6146" name="Picture 2" descr="Machine generated alternative text:&#10;JAO_VendInvoiceInfcTabIeEntity &#10;JAD_VendInvoiceInfoCompositeEntity &#10;X &#10;JAÜ_VendInvaiceInfoLineStaging &#10;JAÜ_VendInvaiceInfoLineEntity &#10;JAD_VendInvoiceInfoCompositeEntity (cus) [JAD Integraticnl &#10;JAO_Vendl &#10;JAD_VendInvoiceInfoLineEnt &#10;Show output from: Dynamics 365 Build Details &#10;C : uOSSe C egration\AXTab1 e \ JAD_ &#10;Solution Explorer &#10;Search Solution aplcrer (Ctrl+é) &#10;EntityXPO(CUS) VAD Integration] &#10;References &#10;Action Menu Items &#10;AxCompositeDataEntityView &#10;JAD Vendl &#10;Base Enums &#10;Data Entities &#10;JAD_SCOPaymTerm E ntity &#10;JAD SCOPOEntity &#10;JAO_SCOVATTaxDataEntity &#10;JAD SCOVendTableEntity &#10;JAD_VendInvoiceInfoEntity &#10;JAD VendlnvoicelnfcLineEntlty &#10;JAD_VendInvoiceInfoTab &#10;Display Menu Items &#10;Extended Data Types &#10;Forms &#10;Security Duties &#10;Security privileges &#10;JAD &#10;JAD scopoEntiyMa.r,tdin &#10;JAD_SCOPOEntiWView &#10;Solution Explorer &#10;Team Emplorer Class View &#10;properties &#10;DataEntityViewReferenceEmbedded DataEntityVie•wReferenceEmbeddedI &#10;Data EntlW &#10;Name &#10;Tags &#10;JAD_Vend I nvoice I nfoLine Entity &#10;JAD_Vend Invoice Entity &#10;JAD_VendlnvoicelnfoTab1eEntity &#10;vend&quot;P01nvoice1nfoTab1e &#10;Rule : &#10;: Path: &#10;Table/ Table ">
            <a:extLst>
              <a:ext uri="{FF2B5EF4-FFF2-40B4-BE49-F238E27FC236}">
                <a16:creationId xmlns:a16="http://schemas.microsoft.com/office/drawing/2014/main" id="{B370070B-2600-4053-89B9-701AF9EE7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2216224"/>
            <a:ext cx="10058400" cy="354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047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DA6E-88E9-45A4-93FB-78D490B9F1C9}"/>
              </a:ext>
            </a:extLst>
          </p:cNvPr>
          <p:cNvSpPr>
            <a:spLocks noGrp="1"/>
          </p:cNvSpPr>
          <p:nvPr>
            <p:ph type="title"/>
          </p:nvPr>
        </p:nvSpPr>
        <p:spPr>
          <a:xfrm>
            <a:off x="1097280" y="286603"/>
            <a:ext cx="10058400" cy="1450757"/>
          </a:xfrm>
          <a:prstGeom prst="rect">
            <a:avLst/>
          </a:prstGeom>
        </p:spPr>
        <p:txBody>
          <a:bodyPr anchor="b">
            <a:normAutofit/>
          </a:bodyPr>
          <a:lstStyle/>
          <a:p>
            <a:r>
              <a:rPr lang="hu-HU" dirty="0"/>
              <a:t>Refresh entity list</a:t>
            </a:r>
            <a:endParaRPr lang="en-GB" dirty="0"/>
          </a:p>
        </p:txBody>
      </p:sp>
      <p:pic>
        <p:nvPicPr>
          <p:cNvPr id="4" name="Picture 3">
            <a:extLst>
              <a:ext uri="{FF2B5EF4-FFF2-40B4-BE49-F238E27FC236}">
                <a16:creationId xmlns:a16="http://schemas.microsoft.com/office/drawing/2014/main" id="{B7D566AB-BEE5-4825-BFF3-918166FD73A8}"/>
              </a:ext>
            </a:extLst>
          </p:cNvPr>
          <p:cNvPicPr>
            <a:picLocks noChangeAspect="1"/>
          </p:cNvPicPr>
          <p:nvPr/>
        </p:nvPicPr>
        <p:blipFill>
          <a:blip r:embed="rId2"/>
          <a:stretch>
            <a:fillRect/>
          </a:stretch>
        </p:blipFill>
        <p:spPr>
          <a:xfrm>
            <a:off x="6126480" y="2735300"/>
            <a:ext cx="5326078" cy="1930703"/>
          </a:xfrm>
          <a:prstGeom prst="rect">
            <a:avLst/>
          </a:prstGeom>
          <a:noFill/>
        </p:spPr>
      </p:pic>
      <p:pic>
        <p:nvPicPr>
          <p:cNvPr id="7170" name="Picture 2" descr="Machine generated alternative text:&#10;Data framework X &#10;Not secure usnconeboxaxl &#10;Finance and Operations &#10;Save Options p &#10;AX : OPERATIONS &#10;Data import/export framework parameters &#10;General &#10;Entity settings &#10;Bring your own database &#10;Flat file compatibility options &#10;XML file format compatibility &#10;Advanced entity configuration settings &#10;DATA IMPORT/EXPORT FRAMEWORK REQUIRES ENTITY UST IS UP-TO-DATE. CLICK BUTTON BELOW TO REFRESH &#10;Refresh entity list &#10;CONFIGURE PROCESSING OPTIONS FOR ENTITIES TO OPTIMIZE DATA IMPORT/EXPORT OPERATIONS &#10;Configure entity execution parameters &#10;p Search for a page &#10;The entity list is being refreshed. You may &#10;continue your work while this happens. &#10;The completion status of this operation &#10;can be found in the message center. ">
            <a:extLst>
              <a:ext uri="{FF2B5EF4-FFF2-40B4-BE49-F238E27FC236}">
                <a16:creationId xmlns:a16="http://schemas.microsoft.com/office/drawing/2014/main" id="{5CAC55EA-1E7F-4DE9-AAFA-26B221E0BA7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097279" y="1921912"/>
            <a:ext cx="5001519" cy="2000607"/>
          </a:xfrm>
          <a:prstGeom prst="rect">
            <a:avLst/>
          </a:prstGeom>
          <a:solidFill>
            <a:srgbClr val="FFFFFF"/>
          </a:solidFill>
        </p:spPr>
      </p:pic>
    </p:spTree>
    <p:extLst>
      <p:ext uri="{BB962C8B-B14F-4D97-AF65-F5344CB8AC3E}">
        <p14:creationId xmlns:p14="http://schemas.microsoft.com/office/powerpoint/2010/main" val="153975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E4F1-D740-4B79-B28A-B6A22B1424F7}"/>
              </a:ext>
            </a:extLst>
          </p:cNvPr>
          <p:cNvSpPr>
            <a:spLocks noGrp="1"/>
          </p:cNvSpPr>
          <p:nvPr>
            <p:ph type="title"/>
          </p:nvPr>
        </p:nvSpPr>
        <p:spPr/>
        <p:txBody>
          <a:bodyPr/>
          <a:lstStyle/>
          <a:p>
            <a:r>
              <a:rPr lang="hu-HU" dirty="0"/>
              <a:t>Alternative refresh</a:t>
            </a:r>
            <a:endParaRPr lang="en-GB" dirty="0"/>
          </a:p>
        </p:txBody>
      </p:sp>
      <p:sp>
        <p:nvSpPr>
          <p:cNvPr id="3" name="Content Placeholder 2">
            <a:extLst>
              <a:ext uri="{FF2B5EF4-FFF2-40B4-BE49-F238E27FC236}">
                <a16:creationId xmlns:a16="http://schemas.microsoft.com/office/drawing/2014/main" id="{B62A4CFB-913C-466C-95AF-01533D7F956B}"/>
              </a:ext>
            </a:extLst>
          </p:cNvPr>
          <p:cNvSpPr>
            <a:spLocks noGrp="1"/>
          </p:cNvSpPr>
          <p:nvPr>
            <p:ph idx="1"/>
          </p:nvPr>
        </p:nvSpPr>
        <p:spPr/>
        <p:txBody>
          <a:bodyPr>
            <a:normAutofit fontScale="77500" lnSpcReduction="20000"/>
          </a:bodyPr>
          <a:lstStyle/>
          <a:p>
            <a:r>
              <a:rPr lang="en-GB" dirty="0"/>
              <a:t>class </a:t>
            </a:r>
            <a:r>
              <a:rPr lang="en-GB" dirty="0" err="1"/>
              <a:t>refreshCompositeEntities</a:t>
            </a:r>
            <a:endParaRPr lang="en-GB" dirty="0"/>
          </a:p>
          <a:p>
            <a:r>
              <a:rPr lang="en-GB" dirty="0"/>
              <a:t>{        </a:t>
            </a:r>
          </a:p>
          <a:p>
            <a:r>
              <a:rPr lang="en-GB" dirty="0"/>
              <a:t>    </a:t>
            </a:r>
            <a:r>
              <a:rPr lang="en-GB" i="1" dirty="0"/>
              <a:t>/// &lt;summary&gt;</a:t>
            </a:r>
            <a:endParaRPr lang="en-GB" dirty="0"/>
          </a:p>
          <a:p>
            <a:r>
              <a:rPr lang="en-GB" dirty="0"/>
              <a:t>    </a:t>
            </a:r>
            <a:r>
              <a:rPr lang="en-GB" i="1" dirty="0"/>
              <a:t>/// Runs the class with the specified arguments.</a:t>
            </a:r>
            <a:endParaRPr lang="en-GB" dirty="0"/>
          </a:p>
          <a:p>
            <a:r>
              <a:rPr lang="en-GB" dirty="0"/>
              <a:t>    </a:t>
            </a:r>
            <a:r>
              <a:rPr lang="en-GB" i="1" dirty="0"/>
              <a:t>/// &lt;/summary&gt;</a:t>
            </a:r>
            <a:endParaRPr lang="en-GB" dirty="0"/>
          </a:p>
          <a:p>
            <a:r>
              <a:rPr lang="en-GB" dirty="0"/>
              <a:t>    </a:t>
            </a:r>
            <a:r>
              <a:rPr lang="en-GB" i="1" dirty="0"/>
              <a:t>/// &lt;param name = "_</a:t>
            </a:r>
            <a:r>
              <a:rPr lang="en-GB" i="1" dirty="0" err="1"/>
              <a:t>args</a:t>
            </a:r>
            <a:r>
              <a:rPr lang="en-GB" i="1" dirty="0"/>
              <a:t>"&gt;The specified arguments.&lt;/param&gt;</a:t>
            </a:r>
            <a:endParaRPr lang="en-GB" dirty="0"/>
          </a:p>
          <a:p>
            <a:r>
              <a:rPr lang="en-GB" dirty="0"/>
              <a:t>    public static void main(</a:t>
            </a:r>
            <a:r>
              <a:rPr lang="en-GB" dirty="0" err="1"/>
              <a:t>Args</a:t>
            </a:r>
            <a:r>
              <a:rPr lang="en-GB" dirty="0"/>
              <a:t> _</a:t>
            </a:r>
            <a:r>
              <a:rPr lang="en-GB" dirty="0" err="1"/>
              <a:t>args</a:t>
            </a:r>
            <a:r>
              <a:rPr lang="en-GB" dirty="0"/>
              <a:t>)</a:t>
            </a:r>
          </a:p>
          <a:p>
            <a:r>
              <a:rPr lang="en-GB" dirty="0"/>
              <a:t>    {   </a:t>
            </a:r>
          </a:p>
          <a:p>
            <a:r>
              <a:rPr lang="en-GB" dirty="0"/>
              <a:t>        </a:t>
            </a:r>
            <a:r>
              <a:rPr lang="en-GB" dirty="0" err="1"/>
              <a:t>DMFDataPopulation</a:t>
            </a:r>
            <a:r>
              <a:rPr lang="en-GB" dirty="0"/>
              <a:t>::</a:t>
            </a:r>
            <a:r>
              <a:rPr lang="en-GB" dirty="0" err="1"/>
              <a:t>refreshCompositeEntityList</a:t>
            </a:r>
            <a:r>
              <a:rPr lang="en-GB" dirty="0"/>
              <a:t>();</a:t>
            </a:r>
          </a:p>
          <a:p>
            <a:r>
              <a:rPr lang="en-GB" dirty="0"/>
              <a:t>    }</a:t>
            </a:r>
          </a:p>
          <a:p>
            <a:endParaRPr lang="en-GB" dirty="0"/>
          </a:p>
          <a:p>
            <a:r>
              <a:rPr lang="en-GB" dirty="0"/>
              <a:t>}</a:t>
            </a:r>
          </a:p>
        </p:txBody>
      </p:sp>
      <p:pic>
        <p:nvPicPr>
          <p:cNvPr id="4" name="Picture 3">
            <a:extLst>
              <a:ext uri="{FF2B5EF4-FFF2-40B4-BE49-F238E27FC236}">
                <a16:creationId xmlns:a16="http://schemas.microsoft.com/office/drawing/2014/main" id="{1A61B168-66B6-49D4-9DEE-344E53714D4D}"/>
              </a:ext>
            </a:extLst>
          </p:cNvPr>
          <p:cNvPicPr>
            <a:picLocks noChangeAspect="1"/>
          </p:cNvPicPr>
          <p:nvPr/>
        </p:nvPicPr>
        <p:blipFill>
          <a:blip r:embed="rId2"/>
          <a:stretch>
            <a:fillRect/>
          </a:stretch>
        </p:blipFill>
        <p:spPr>
          <a:xfrm>
            <a:off x="6217859" y="2390775"/>
            <a:ext cx="4638675" cy="2076450"/>
          </a:xfrm>
          <a:prstGeom prst="rect">
            <a:avLst/>
          </a:prstGeom>
        </p:spPr>
      </p:pic>
    </p:spTree>
    <p:extLst>
      <p:ext uri="{BB962C8B-B14F-4D97-AF65-F5344CB8AC3E}">
        <p14:creationId xmlns:p14="http://schemas.microsoft.com/office/powerpoint/2010/main" val="3122197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r>
              <a:rPr lang="hu-HU" dirty="0"/>
              <a:t>Lessons learned</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273634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3C19-B2E8-446F-9DE2-C870311FB50D}"/>
              </a:ext>
            </a:extLst>
          </p:cNvPr>
          <p:cNvSpPr>
            <a:spLocks noGrp="1"/>
          </p:cNvSpPr>
          <p:nvPr>
            <p:ph type="title"/>
          </p:nvPr>
        </p:nvSpPr>
        <p:spPr/>
        <p:txBody>
          <a:bodyPr/>
          <a:lstStyle/>
          <a:p>
            <a:r>
              <a:rPr lang="hu-HU" dirty="0"/>
              <a:t>Lessons learned</a:t>
            </a:r>
            <a:endParaRPr lang="en-GB" dirty="0"/>
          </a:p>
        </p:txBody>
      </p:sp>
      <p:sp>
        <p:nvSpPr>
          <p:cNvPr id="3" name="Content Placeholder 2">
            <a:extLst>
              <a:ext uri="{FF2B5EF4-FFF2-40B4-BE49-F238E27FC236}">
                <a16:creationId xmlns:a16="http://schemas.microsoft.com/office/drawing/2014/main" id="{73557453-1B89-4622-AFFA-FE9317F8CCB3}"/>
              </a:ext>
            </a:extLst>
          </p:cNvPr>
          <p:cNvSpPr>
            <a:spLocks noGrp="1"/>
          </p:cNvSpPr>
          <p:nvPr>
            <p:ph idx="1"/>
          </p:nvPr>
        </p:nvSpPr>
        <p:spPr/>
        <p:txBody>
          <a:bodyPr/>
          <a:lstStyle/>
          <a:p>
            <a:endParaRPr lang="hu-HU" dirty="0"/>
          </a:p>
          <a:p>
            <a:r>
              <a:rPr lang="hu-HU" dirty="0"/>
              <a:t>„</a:t>
            </a:r>
            <a:r>
              <a:rPr lang="en-GB" dirty="0"/>
              <a:t>Given the large number of issues reported that end up being mitigated by cleaning up the execution history and staging table data and coupled with the fact that, the clean up jobs are not scheduled in most of the cases, we wanted to reach out and ask for your input on this topic.</a:t>
            </a:r>
            <a:r>
              <a:rPr lang="hu-HU" dirty="0"/>
              <a:t>” </a:t>
            </a:r>
          </a:p>
          <a:p>
            <a:r>
              <a:rPr lang="hu-HU" dirty="0"/>
              <a:t>Microsoft is working on improvement of the cleanup jobs based on experience of early adopters.</a:t>
            </a:r>
            <a:endParaRPr lang="en-GB" dirty="0"/>
          </a:p>
        </p:txBody>
      </p:sp>
    </p:spTree>
    <p:extLst>
      <p:ext uri="{BB962C8B-B14F-4D97-AF65-F5344CB8AC3E}">
        <p14:creationId xmlns:p14="http://schemas.microsoft.com/office/powerpoint/2010/main" val="2631957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0" y="1506583"/>
            <a:ext cx="12192000" cy="5972854"/>
          </a:xfrm>
        </p:spPr>
        <p:txBody>
          <a:bodyPr/>
          <a:lstStyle/>
          <a:p>
            <a:r>
              <a:rPr lang="en-GB" sz="2000" b="1" dirty="0"/>
              <a:t>Job history clean up (</a:t>
            </a:r>
            <a:r>
              <a:rPr lang="hu-HU" sz="2000" b="1" dirty="0"/>
              <a:t>from </a:t>
            </a:r>
            <a:r>
              <a:rPr lang="en-GB" sz="2000" b="1" dirty="0"/>
              <a:t>Platform update 29)</a:t>
            </a:r>
          </a:p>
          <a:p>
            <a:r>
              <a:rPr lang="en-GB" sz="2000" dirty="0"/>
              <a:t>The job history clean-up functionality in data management must be used to schedule a periodic </a:t>
            </a:r>
            <a:r>
              <a:rPr lang="en-GB" sz="2000" dirty="0" err="1"/>
              <a:t>cleanup</a:t>
            </a:r>
            <a:r>
              <a:rPr lang="en-GB" sz="2000" dirty="0"/>
              <a:t> of the execution history. This functionality replaces the previous staging table clean-up functionality, which is now deprecated. The following tables will be cleaned up by the clean-up process.</a:t>
            </a:r>
          </a:p>
          <a:p>
            <a:r>
              <a:rPr lang="en-GB" sz="2000" dirty="0"/>
              <a:t>All staging tables</a:t>
            </a:r>
          </a:p>
          <a:p>
            <a:r>
              <a:rPr lang="en-GB" sz="2000" dirty="0"/>
              <a:t>DMFSTAGINGVALIDATIONLOG</a:t>
            </a:r>
          </a:p>
          <a:p>
            <a:r>
              <a:rPr lang="en-GB" sz="2000" dirty="0"/>
              <a:t>DMFSTAGINGEXECUTIONERRORS</a:t>
            </a:r>
          </a:p>
          <a:p>
            <a:r>
              <a:rPr lang="en-GB" sz="2000" dirty="0"/>
              <a:t>DMFSTAGINGLOGDETAIL</a:t>
            </a:r>
          </a:p>
          <a:p>
            <a:r>
              <a:rPr lang="en-GB" sz="2000" dirty="0"/>
              <a:t>DMFSTAGINGLOG</a:t>
            </a:r>
          </a:p>
          <a:p>
            <a:r>
              <a:rPr lang="en-GB" sz="2000" dirty="0"/>
              <a:t>DMFDEFINITIONGROUPEXECUTIONHISTORY</a:t>
            </a:r>
          </a:p>
          <a:p>
            <a:r>
              <a:rPr lang="en-GB" sz="2000" dirty="0"/>
              <a:t>DMFEXECUTION</a:t>
            </a:r>
          </a:p>
          <a:p>
            <a:r>
              <a:rPr lang="en-GB" sz="2000" dirty="0"/>
              <a:t>DMFDEFINITIONGROUPEXECUTION</a:t>
            </a:r>
          </a:p>
          <a:p>
            <a:r>
              <a:rPr lang="en-GB" sz="2000" dirty="0"/>
              <a:t>The functionality must be enabled in feature management and then can be accessed from </a:t>
            </a:r>
            <a:br>
              <a:rPr lang="hu-HU" sz="2000" dirty="0"/>
            </a:br>
            <a:r>
              <a:rPr lang="en-GB" sz="2000" b="1" dirty="0"/>
              <a:t>Data management &gt; Job history </a:t>
            </a:r>
            <a:r>
              <a:rPr lang="en-GB" sz="2000" b="1" dirty="0" err="1"/>
              <a:t>cleanup</a:t>
            </a:r>
            <a:r>
              <a:rPr lang="en-GB" dirty="0"/>
              <a:t>.</a:t>
            </a:r>
          </a:p>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a:xfrm>
            <a:off x="838200" y="365126"/>
            <a:ext cx="10515600" cy="1141458"/>
          </a:xfrm>
        </p:spPr>
        <p:txBody>
          <a:bodyPr>
            <a:normAutofit/>
          </a:bodyPr>
          <a:lstStyle/>
          <a:p>
            <a:r>
              <a:rPr lang="hu-HU" dirty="0"/>
              <a:t>Lessons learned – data cleanup</a:t>
            </a:r>
          </a:p>
        </p:txBody>
      </p:sp>
      <p:pic>
        <p:nvPicPr>
          <p:cNvPr id="2" name="Picture 1">
            <a:extLst>
              <a:ext uri="{FF2B5EF4-FFF2-40B4-BE49-F238E27FC236}">
                <a16:creationId xmlns:a16="http://schemas.microsoft.com/office/drawing/2014/main" id="{D3C1320A-CD1A-4405-9F88-EE4836E12C9C}"/>
              </a:ext>
            </a:extLst>
          </p:cNvPr>
          <p:cNvPicPr>
            <a:picLocks noChangeAspect="1"/>
          </p:cNvPicPr>
          <p:nvPr/>
        </p:nvPicPr>
        <p:blipFill>
          <a:blip r:embed="rId3"/>
          <a:stretch>
            <a:fillRect/>
          </a:stretch>
        </p:blipFill>
        <p:spPr>
          <a:xfrm>
            <a:off x="5248619" y="2785376"/>
            <a:ext cx="5299976" cy="2776178"/>
          </a:xfrm>
          <a:prstGeom prst="rect">
            <a:avLst/>
          </a:prstGeom>
        </p:spPr>
      </p:pic>
    </p:spTree>
    <p:extLst>
      <p:ext uri="{BB962C8B-B14F-4D97-AF65-F5344CB8AC3E}">
        <p14:creationId xmlns:p14="http://schemas.microsoft.com/office/powerpoint/2010/main" val="235261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E4C3-BFCB-414F-9C25-36646A4DEAF4}"/>
              </a:ext>
            </a:extLst>
          </p:cNvPr>
          <p:cNvSpPr>
            <a:spLocks noGrp="1"/>
          </p:cNvSpPr>
          <p:nvPr>
            <p:ph type="title"/>
          </p:nvPr>
        </p:nvSpPr>
        <p:spPr>
          <a:xfrm>
            <a:off x="838200" y="365125"/>
            <a:ext cx="10515600" cy="1325563"/>
          </a:xfrm>
        </p:spPr>
        <p:txBody>
          <a:bodyPr/>
          <a:lstStyle/>
          <a:p>
            <a:r>
              <a:rPr lang="hu-HU"/>
              <a:t>Services and integration</a:t>
            </a:r>
            <a:endParaRPr lang="en-GB" dirty="0"/>
          </a:p>
        </p:txBody>
      </p:sp>
      <p:sp>
        <p:nvSpPr>
          <p:cNvPr id="4" name="Rectangle 3">
            <a:extLst>
              <a:ext uri="{FF2B5EF4-FFF2-40B4-BE49-F238E27FC236}">
                <a16:creationId xmlns:a16="http://schemas.microsoft.com/office/drawing/2014/main" id="{2CC61DAC-42C4-4190-A2BA-C24D2F16D406}"/>
              </a:ext>
            </a:extLst>
          </p:cNvPr>
          <p:cNvSpPr/>
          <p:nvPr/>
        </p:nvSpPr>
        <p:spPr>
          <a:xfrm>
            <a:off x="8993957" y="2885630"/>
            <a:ext cx="319804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hu-HU" dirty="0"/>
              <a:t>+ Azure Data Lake storage gen2!</a:t>
            </a:r>
            <a:endParaRPr lang="en-GB" dirty="0"/>
          </a:p>
        </p:txBody>
      </p:sp>
      <p:sp>
        <p:nvSpPr>
          <p:cNvPr id="3" name="Content Placeholder 2">
            <a:extLst>
              <a:ext uri="{FF2B5EF4-FFF2-40B4-BE49-F238E27FC236}">
                <a16:creationId xmlns:a16="http://schemas.microsoft.com/office/drawing/2014/main" id="{3DB1F4CF-B251-439E-B27A-EC3139CD1A3C}"/>
              </a:ext>
            </a:extLst>
          </p:cNvPr>
          <p:cNvSpPr>
            <a:spLocks noGrp="1"/>
          </p:cNvSpPr>
          <p:nvPr>
            <p:ph idx="1"/>
          </p:nvPr>
        </p:nvSpPr>
        <p:spPr>
          <a:xfrm>
            <a:off x="838200" y="1825625"/>
            <a:ext cx="10515600" cy="4351338"/>
          </a:xfrm>
        </p:spPr>
        <p:txBody>
          <a:bodyPr/>
          <a:lstStyle/>
          <a:p>
            <a:endParaRPr lang="en-GB" dirty="0"/>
          </a:p>
        </p:txBody>
      </p:sp>
      <p:pic>
        <p:nvPicPr>
          <p:cNvPr id="6" name="Picture 2" descr="Machine generated alternative text:&#10;Service and Integrations Overview &#10;SOAP &#10;(HTTPS/XML) &#10;X ++ Class &#10;REST &#10;(HTTP/JSON) &#10;Odata &#10;(HTTPS/JSON/XML) &#10;File Upload &#10;Application Server (AOS) &#10;Data Import/Export Framework (DIXF) &#10;Data &#10;Transform &#10;Validation &#10;Mapping &#10;Staging &#10;Asynchronous high volume &#10;interface &#10;Date Entity (simplified projection of schema) &#10;X++ Class &#10;Relational &#10;Table(s) &#10;Query &#10;Azure SQL Database &#10;Aggregate &#10;Query &#10;SSAS &#10;Cuin ">
            <a:extLst>
              <a:ext uri="{FF2B5EF4-FFF2-40B4-BE49-F238E27FC236}">
                <a16:creationId xmlns:a16="http://schemas.microsoft.com/office/drawing/2014/main" id="{8B745B5B-0AE9-47FA-92D3-674648185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37" y="1367747"/>
            <a:ext cx="8283619" cy="44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58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717540" y="1785554"/>
            <a:ext cx="11199760" cy="3142783"/>
          </a:xfrm>
        </p:spPr>
        <p:txBody>
          <a:bodyPr/>
          <a:lstStyle/>
          <a:p>
            <a:r>
              <a:rPr lang="en-US" sz="2353" dirty="0">
                <a:hlinkClick r:id="rId3"/>
              </a:rPr>
              <a:t>http://daxvisionerp.com/data-entity-export-error-azure-storage-emulator-issue/</a:t>
            </a:r>
            <a:endParaRPr lang="hu-HU" sz="2353" dirty="0"/>
          </a:p>
          <a:p>
            <a:r>
              <a:rPr lang="hu-HU" sz="2353" dirty="0">
                <a:hlinkClick r:id="rId4"/>
              </a:rPr>
              <a:t>http://daxvisionerp.com/data-entity-errors/</a:t>
            </a:r>
            <a:endParaRPr lang="hu-HU" sz="2353" dirty="0"/>
          </a:p>
          <a:p>
            <a:r>
              <a:rPr lang="hu-HU" sz="2353" dirty="0"/>
              <a:t>Notexists join not accepted in data entity datasourceban</a:t>
            </a:r>
          </a:p>
          <a:p>
            <a:r>
              <a:rPr lang="hu-HU" sz="2353" dirty="0"/>
              <a:t>Composite entity can only do full push</a:t>
            </a:r>
          </a:p>
          <a:p>
            <a:r>
              <a:rPr lang="en-GB" sz="2353" dirty="0"/>
              <a:t>Data entity not shown in Data entities list</a:t>
            </a:r>
            <a:r>
              <a:rPr lang="hu-HU" sz="2353" dirty="0"/>
              <a:t> – label issue</a:t>
            </a:r>
          </a:p>
          <a:p>
            <a:endParaRPr lang="hu-HU" sz="2353" dirty="0"/>
          </a:p>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p:txBody>
          <a:bodyPr>
            <a:normAutofit/>
          </a:bodyPr>
          <a:lstStyle/>
          <a:p>
            <a:r>
              <a:rPr lang="hu-HU" dirty="0"/>
              <a:t>Lessons learned</a:t>
            </a:r>
          </a:p>
        </p:txBody>
      </p:sp>
    </p:spTree>
    <p:extLst>
      <p:ext uri="{BB962C8B-B14F-4D97-AF65-F5344CB8AC3E}">
        <p14:creationId xmlns:p14="http://schemas.microsoft.com/office/powerpoint/2010/main" val="43274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61963-AA0B-4A84-8F31-F1FC0D90817C}"/>
              </a:ext>
            </a:extLst>
          </p:cNvPr>
          <p:cNvPicPr>
            <a:picLocks noChangeAspect="1"/>
          </p:cNvPicPr>
          <p:nvPr/>
        </p:nvPicPr>
        <p:blipFill>
          <a:blip r:embed="rId2"/>
          <a:stretch>
            <a:fillRect/>
          </a:stretch>
        </p:blipFill>
        <p:spPr>
          <a:xfrm>
            <a:off x="0" y="1526891"/>
            <a:ext cx="8783511" cy="5292629"/>
          </a:xfrm>
          <a:prstGeom prst="rect">
            <a:avLst/>
          </a:prstGeom>
        </p:spPr>
      </p:pic>
      <p:sp>
        <p:nvSpPr>
          <p:cNvPr id="2" name="Text Placeholder 1">
            <a:extLst>
              <a:ext uri="{FF2B5EF4-FFF2-40B4-BE49-F238E27FC236}">
                <a16:creationId xmlns:a16="http://schemas.microsoft.com/office/drawing/2014/main" id="{D0A3EDFE-F478-49C8-AD1C-A7FF8D63D601}"/>
              </a:ext>
            </a:extLst>
          </p:cNvPr>
          <p:cNvSpPr>
            <a:spLocks noGrp="1"/>
          </p:cNvSpPr>
          <p:nvPr>
            <p:ph type="body" sz="quarter" idx="10"/>
          </p:nvPr>
        </p:nvSpPr>
        <p:spPr>
          <a:xfrm>
            <a:off x="8891450" y="1593669"/>
            <a:ext cx="3025849" cy="3350533"/>
          </a:xfrm>
        </p:spPr>
        <p:txBody>
          <a:bodyPr/>
          <a:lstStyle/>
          <a:p>
            <a:r>
              <a:rPr lang="hu-HU" dirty="0"/>
              <a:t>„</a:t>
            </a:r>
            <a:r>
              <a:rPr lang="en-GB" dirty="0"/>
              <a:t>Cannot create a record in Entity (</a:t>
            </a:r>
            <a:r>
              <a:rPr lang="en-GB" dirty="0" err="1"/>
              <a:t>DMFEntity</a:t>
            </a:r>
            <a:r>
              <a:rPr lang="en-GB" dirty="0"/>
              <a:t>)</a:t>
            </a:r>
            <a:r>
              <a:rPr lang="hu-HU" dirty="0"/>
              <a:t>” </a:t>
            </a:r>
            <a:endParaRPr lang="en-GB" dirty="0"/>
          </a:p>
        </p:txBody>
      </p:sp>
      <p:sp>
        <p:nvSpPr>
          <p:cNvPr id="3" name="Title 2">
            <a:extLst>
              <a:ext uri="{FF2B5EF4-FFF2-40B4-BE49-F238E27FC236}">
                <a16:creationId xmlns:a16="http://schemas.microsoft.com/office/drawing/2014/main" id="{91483E2A-D503-42BF-A24B-75B73B86FE6E}"/>
              </a:ext>
            </a:extLst>
          </p:cNvPr>
          <p:cNvSpPr>
            <a:spLocks noGrp="1"/>
          </p:cNvSpPr>
          <p:nvPr>
            <p:ph type="title"/>
          </p:nvPr>
        </p:nvSpPr>
        <p:spPr>
          <a:xfrm>
            <a:off x="0" y="365125"/>
            <a:ext cx="12192000" cy="1325563"/>
          </a:xfrm>
        </p:spPr>
        <p:txBody>
          <a:bodyPr/>
          <a:lstStyle/>
          <a:p>
            <a:r>
              <a:rPr lang="hu-HU" dirty="0"/>
              <a:t>Lessons learned – build project</a:t>
            </a:r>
            <a:endParaRPr lang="en-GB" dirty="0"/>
          </a:p>
        </p:txBody>
      </p:sp>
    </p:spTree>
    <p:extLst>
      <p:ext uri="{BB962C8B-B14F-4D97-AF65-F5344CB8AC3E}">
        <p14:creationId xmlns:p14="http://schemas.microsoft.com/office/powerpoint/2010/main" val="29741314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9CE590-5245-4624-99BD-9CD32D89F5BC}"/>
              </a:ext>
            </a:extLst>
          </p:cNvPr>
          <p:cNvSpPr>
            <a:spLocks noGrp="1"/>
          </p:cNvSpPr>
          <p:nvPr>
            <p:ph type="title"/>
          </p:nvPr>
        </p:nvSpPr>
        <p:spPr>
          <a:xfrm>
            <a:off x="2573518" y="585216"/>
            <a:ext cx="8780282" cy="630842"/>
          </a:xfrm>
        </p:spPr>
        <p:txBody>
          <a:bodyPr vert="horz" lIns="91440" tIns="45720" rIns="91440" bIns="45720" rtlCol="0" anchor="b">
            <a:normAutofit fontScale="90000"/>
          </a:bodyPr>
          <a:lstStyle/>
          <a:p>
            <a:r>
              <a:rPr lang="hu-HU" kern="1200" dirty="0">
                <a:solidFill>
                  <a:schemeClr val="tx1"/>
                </a:solidFill>
                <a:latin typeface="+mj-lt"/>
                <a:ea typeface="+mj-ea"/>
                <a:cs typeface="+mj-cs"/>
              </a:rPr>
              <a:t>Lessons learned</a:t>
            </a:r>
            <a:r>
              <a:rPr lang="en-US" kern="1200" dirty="0">
                <a:solidFill>
                  <a:schemeClr val="tx1"/>
                </a:solidFill>
                <a:latin typeface="+mj-lt"/>
                <a:ea typeface="+mj-ea"/>
                <a:cs typeface="+mj-cs"/>
              </a:rPr>
              <a:t> - </a:t>
            </a:r>
            <a:r>
              <a:rPr lang="en-US" kern="1200" dirty="0" err="1">
                <a:solidFill>
                  <a:schemeClr val="tx1"/>
                </a:solidFill>
                <a:latin typeface="+mj-lt"/>
                <a:ea typeface="+mj-ea"/>
                <a:cs typeface="+mj-cs"/>
              </a:rPr>
              <a:t>IsPrimary</a:t>
            </a:r>
            <a:endParaRPr lang="en-US" kern="1200" dirty="0">
              <a:solidFill>
                <a:schemeClr val="tx1"/>
              </a:solidFill>
              <a:latin typeface="+mj-lt"/>
              <a:ea typeface="+mj-ea"/>
              <a:cs typeface="+mj-cs"/>
            </a:endParaRPr>
          </a:p>
        </p:txBody>
      </p:sp>
      <p:sp>
        <p:nvSpPr>
          <p:cNvPr id="2" name="Text Placeholder 1">
            <a:extLst>
              <a:ext uri="{FF2B5EF4-FFF2-40B4-BE49-F238E27FC236}">
                <a16:creationId xmlns:a16="http://schemas.microsoft.com/office/drawing/2014/main" id="{29CB4333-B3B1-48B7-B352-1B04B98BC436}"/>
              </a:ext>
            </a:extLst>
          </p:cNvPr>
          <p:cNvSpPr>
            <a:spLocks noGrp="1"/>
          </p:cNvSpPr>
          <p:nvPr>
            <p:ph type="body" sz="quarter" idx="10"/>
          </p:nvPr>
        </p:nvSpPr>
        <p:spPr>
          <a:xfrm>
            <a:off x="7988808" y="1461155"/>
            <a:ext cx="3364992" cy="4683613"/>
          </a:xfrm>
        </p:spPr>
        <p:txBody>
          <a:bodyPr vert="horz" lIns="91440" tIns="45720" rIns="91440" bIns="45720" rtlCol="0">
            <a:normAutofit/>
          </a:bodyPr>
          <a:lstStyle/>
          <a:p>
            <a:pPr marL="0" indent="0">
              <a:buNone/>
            </a:pPr>
            <a:r>
              <a:rPr lang="hu-HU" sz="2400" kern="1200" dirty="0">
                <a:solidFill>
                  <a:schemeClr val="tx1"/>
                </a:solidFill>
                <a:latin typeface="+mn-lt"/>
                <a:ea typeface="+mn-ea"/>
                <a:cs typeface="+mn-cs"/>
              </a:rPr>
              <a:t>„</a:t>
            </a:r>
            <a:r>
              <a:rPr lang="en-US" sz="2400" kern="1200" dirty="0">
                <a:solidFill>
                  <a:schemeClr val="tx1"/>
                </a:solidFill>
                <a:latin typeface="+mn-lt"/>
                <a:ea typeface="+mn-ea"/>
                <a:cs typeface="+mn-cs"/>
              </a:rPr>
              <a:t>Local variable named ‚is</a:t>
            </a:r>
            <a:r>
              <a:rPr lang="hu-HU" sz="2400" kern="1200" dirty="0">
                <a:solidFill>
                  <a:schemeClr val="tx1"/>
                </a:solidFill>
                <a:latin typeface="+mn-lt"/>
                <a:ea typeface="+mn-ea"/>
                <a:cs typeface="+mn-cs"/>
              </a:rPr>
              <a:t>P</a:t>
            </a:r>
            <a:r>
              <a:rPr lang="en-US" sz="2400" kern="1200" dirty="0" err="1">
                <a:solidFill>
                  <a:schemeClr val="tx1"/>
                </a:solidFill>
                <a:latin typeface="+mn-lt"/>
                <a:ea typeface="+mn-ea"/>
                <a:cs typeface="+mn-cs"/>
              </a:rPr>
              <a:t>rimary</a:t>
            </a:r>
            <a:r>
              <a:rPr lang="en-US" sz="2400" kern="1200" dirty="0">
                <a:solidFill>
                  <a:schemeClr val="tx1"/>
                </a:solidFill>
                <a:latin typeface="+mn-lt"/>
                <a:ea typeface="+mn-ea"/>
                <a:cs typeface="+mn-cs"/>
              </a:rPr>
              <a:t>’</a:t>
            </a:r>
            <a:r>
              <a:rPr lang="hu-HU" sz="2400" kern="1200" dirty="0">
                <a:solidFill>
                  <a:schemeClr val="tx1"/>
                </a:solidFill>
                <a:latin typeface="+mn-lt"/>
                <a:ea typeface="+mn-ea"/>
                <a:cs typeface="+mn-cs"/>
              </a:rPr>
              <a:t> cannot be declared in this scope because it would give a different meaning to ‚IsPrimary’, which is already used in parent or current scope to define something else.”</a:t>
            </a:r>
            <a:endParaRPr lang="en-US" sz="2400" kern="1200" dirty="0">
              <a:solidFill>
                <a:schemeClr val="tx1"/>
              </a:solidFill>
              <a:latin typeface="+mn-lt"/>
              <a:ea typeface="+mn-ea"/>
              <a:cs typeface="+mn-cs"/>
            </a:endParaRPr>
          </a:p>
        </p:txBody>
      </p:sp>
      <p:pic>
        <p:nvPicPr>
          <p:cNvPr id="5" name="Picture 2">
            <a:extLst>
              <a:ext uri="{FF2B5EF4-FFF2-40B4-BE49-F238E27FC236}">
                <a16:creationId xmlns:a16="http://schemas.microsoft.com/office/drawing/2014/main" id="{13CC1B62-E265-44F1-B4B0-382258A3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172" y="1571741"/>
            <a:ext cx="6848856" cy="359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5581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6EEFAF1-CC29-4634-A09B-42C39264C34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a:solidFill>
                  <a:schemeClr val="tx1"/>
                </a:solidFill>
                <a:latin typeface="+mj-lt"/>
                <a:ea typeface="+mj-ea"/>
                <a:cs typeface="+mj-cs"/>
              </a:rPr>
              <a:t>„The record already </a:t>
            </a:r>
            <a:r>
              <a:rPr lang="en-US" sz="2600" kern="1200" dirty="0" err="1">
                <a:solidFill>
                  <a:schemeClr val="tx1"/>
                </a:solidFill>
                <a:latin typeface="+mj-lt"/>
                <a:ea typeface="+mj-ea"/>
                <a:cs typeface="+mj-cs"/>
              </a:rPr>
              <a:t>exisits</a:t>
            </a:r>
            <a:r>
              <a:rPr lang="en-US" sz="2600" kern="1200" dirty="0">
                <a:solidFill>
                  <a:schemeClr val="tx1"/>
                </a:solidFill>
                <a:latin typeface="+mj-lt"/>
                <a:ea typeface="+mj-ea"/>
                <a:cs typeface="+mj-cs"/>
              </a:rPr>
              <a:t>” error </a:t>
            </a:r>
            <a:r>
              <a:rPr lang="hu-HU" sz="2600" kern="1200" dirty="0">
                <a:solidFill>
                  <a:schemeClr val="tx1"/>
                </a:solidFill>
                <a:latin typeface="+mj-lt"/>
                <a:ea typeface="+mj-ea"/>
                <a:cs typeface="+mj-cs"/>
              </a:rPr>
              <a:t>when exporting </a:t>
            </a:r>
            <a:r>
              <a:rPr lang="en-US" sz="2600" kern="1200" dirty="0">
                <a:solidFill>
                  <a:schemeClr val="tx1"/>
                </a:solidFill>
                <a:latin typeface="+mj-lt"/>
                <a:ea typeface="+mj-ea"/>
                <a:cs typeface="+mj-cs"/>
              </a:rPr>
              <a:t>composite </a:t>
            </a:r>
          </a:p>
        </p:txBody>
      </p:sp>
      <p:sp>
        <p:nvSpPr>
          <p:cNvPr id="2" name="Text Placeholder 1">
            <a:extLst>
              <a:ext uri="{FF2B5EF4-FFF2-40B4-BE49-F238E27FC236}">
                <a16:creationId xmlns:a16="http://schemas.microsoft.com/office/drawing/2014/main" id="{5114E6A2-68EB-4F2C-B354-B133ECA3E762}"/>
              </a:ext>
            </a:extLst>
          </p:cNvPr>
          <p:cNvSpPr>
            <a:spLocks noGrp="1"/>
          </p:cNvSpPr>
          <p:nvPr>
            <p:ph type="body" sz="quarter" idx="10"/>
          </p:nvPr>
        </p:nvSpPr>
        <p:spPr>
          <a:xfrm>
            <a:off x="643468" y="2638043"/>
            <a:ext cx="3363974" cy="3415623"/>
          </a:xfrm>
        </p:spPr>
        <p:txBody>
          <a:bodyPr vert="horz" lIns="91440" tIns="45720" rIns="91440" bIns="45720" rtlCol="0">
            <a:normAutofit/>
          </a:bodyPr>
          <a:lstStyle/>
          <a:p>
            <a:r>
              <a:rPr lang="en-US" sz="2000" dirty="0"/>
              <a:t>cluster &amp; staging index?</a:t>
            </a:r>
          </a:p>
          <a:p>
            <a:endParaRPr lang="en-US" sz="2000" dirty="0"/>
          </a:p>
        </p:txBody>
      </p:sp>
      <p:pic>
        <p:nvPicPr>
          <p:cNvPr id="4" name="Picture 3">
            <a:extLst>
              <a:ext uri="{FF2B5EF4-FFF2-40B4-BE49-F238E27FC236}">
                <a16:creationId xmlns:a16="http://schemas.microsoft.com/office/drawing/2014/main" id="{C4557B67-0CC3-4C7C-BB0F-9A8A4E6A29EF}"/>
              </a:ext>
            </a:extLst>
          </p:cNvPr>
          <p:cNvPicPr>
            <a:picLocks noChangeAspect="1"/>
          </p:cNvPicPr>
          <p:nvPr/>
        </p:nvPicPr>
        <p:blipFill>
          <a:blip r:embed="rId2"/>
          <a:stretch>
            <a:fillRect/>
          </a:stretch>
        </p:blipFill>
        <p:spPr>
          <a:xfrm>
            <a:off x="6049423" y="643467"/>
            <a:ext cx="4747449" cy="5410199"/>
          </a:xfrm>
          <a:prstGeom prst="rect">
            <a:avLst/>
          </a:prstGeom>
        </p:spPr>
      </p:pic>
    </p:spTree>
    <p:extLst>
      <p:ext uri="{BB962C8B-B14F-4D97-AF65-F5344CB8AC3E}">
        <p14:creationId xmlns:p14="http://schemas.microsoft.com/office/powerpoint/2010/main" val="2552420933"/>
      </p:ext>
    </p:extLst>
  </p:cSld>
  <p:clrMapOvr>
    <a:overrideClrMapping bg1="dk1" tx1="lt1" bg2="dk2" tx2="lt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F5DA-161A-4EA6-AACD-DACBD9EC3D99}"/>
              </a:ext>
            </a:extLst>
          </p:cNvPr>
          <p:cNvSpPr>
            <a:spLocks noGrp="1"/>
          </p:cNvSpPr>
          <p:nvPr>
            <p:ph type="title"/>
          </p:nvPr>
        </p:nvSpPr>
        <p:spPr/>
        <p:txBody>
          <a:bodyPr/>
          <a:lstStyle/>
          <a:p>
            <a:r>
              <a:rPr lang="hu-HU" dirty="0"/>
              <a:t>What have I talked about</a:t>
            </a:r>
            <a:endParaRPr lang="en-GB" dirty="0"/>
          </a:p>
        </p:txBody>
      </p:sp>
      <p:sp>
        <p:nvSpPr>
          <p:cNvPr id="3" name="Content Placeholder 2">
            <a:extLst>
              <a:ext uri="{FF2B5EF4-FFF2-40B4-BE49-F238E27FC236}">
                <a16:creationId xmlns:a16="http://schemas.microsoft.com/office/drawing/2014/main" id="{7577DEB1-DDB0-475E-9075-DD7ABE84E9A6}"/>
              </a:ext>
            </a:extLst>
          </p:cNvPr>
          <p:cNvSpPr>
            <a:spLocks noGrp="1"/>
          </p:cNvSpPr>
          <p:nvPr>
            <p:ph idx="1"/>
          </p:nvPr>
        </p:nvSpPr>
        <p:spPr/>
        <p:txBody>
          <a:bodyPr>
            <a:normAutofit/>
          </a:bodyPr>
          <a:lstStyle/>
          <a:p>
            <a:pPr lvl="1"/>
            <a:r>
              <a:rPr lang="hu-HU" dirty="0"/>
              <a:t>Data entity overview</a:t>
            </a:r>
          </a:p>
          <a:p>
            <a:pPr lvl="1"/>
            <a:r>
              <a:rPr lang="hu-HU" dirty="0"/>
              <a:t>Entity demo</a:t>
            </a:r>
          </a:p>
          <a:p>
            <a:pPr lvl="1"/>
            <a:r>
              <a:rPr lang="hu-HU" dirty="0"/>
              <a:t>Data management</a:t>
            </a:r>
          </a:p>
          <a:p>
            <a:pPr lvl="1"/>
            <a:r>
              <a:rPr lang="hu-HU" dirty="0"/>
              <a:t>OData</a:t>
            </a:r>
          </a:p>
          <a:p>
            <a:pPr lvl="1"/>
            <a:r>
              <a:rPr lang="hu-HU" dirty="0"/>
              <a:t>Composite data entity </a:t>
            </a:r>
          </a:p>
          <a:p>
            <a:pPr lvl="1"/>
            <a:r>
              <a:rPr lang="hu-HU" dirty="0"/>
              <a:t>Lessons learned</a:t>
            </a:r>
          </a:p>
          <a:p>
            <a:pPr marL="457200" lvl="1" indent="0">
              <a:buNone/>
            </a:pPr>
            <a:endParaRPr lang="en-GB" dirty="0"/>
          </a:p>
        </p:txBody>
      </p:sp>
    </p:spTree>
    <p:extLst>
      <p:ext uri="{BB962C8B-B14F-4D97-AF65-F5344CB8AC3E}">
        <p14:creationId xmlns:p14="http://schemas.microsoft.com/office/powerpoint/2010/main" val="409591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C101-AC5C-47E1-A04E-A3AF1511FEB4}"/>
              </a:ext>
            </a:extLst>
          </p:cNvPr>
          <p:cNvSpPr>
            <a:spLocks noGrp="1"/>
          </p:cNvSpPr>
          <p:nvPr>
            <p:ph type="title"/>
          </p:nvPr>
        </p:nvSpPr>
        <p:spPr/>
        <p:txBody>
          <a:bodyPr/>
          <a:lstStyle/>
          <a:p>
            <a:r>
              <a:rPr lang="hu-HU" dirty="0"/>
              <a:t>Thank you</a:t>
            </a:r>
            <a:endParaRPr lang="en-GB" dirty="0"/>
          </a:p>
        </p:txBody>
      </p:sp>
      <p:sp>
        <p:nvSpPr>
          <p:cNvPr id="3" name="Content Placeholder 2">
            <a:extLst>
              <a:ext uri="{FF2B5EF4-FFF2-40B4-BE49-F238E27FC236}">
                <a16:creationId xmlns:a16="http://schemas.microsoft.com/office/drawing/2014/main" id="{080CF816-6B2A-4A6F-9146-49442ACA0A74}"/>
              </a:ext>
            </a:extLst>
          </p:cNvPr>
          <p:cNvSpPr>
            <a:spLocks noGrp="1"/>
          </p:cNvSpPr>
          <p:nvPr>
            <p:ph idx="1"/>
          </p:nvPr>
        </p:nvSpPr>
        <p:spPr/>
        <p:txBody>
          <a:bodyPr/>
          <a:lstStyle/>
          <a:p>
            <a:pPr marL="0" indent="0">
              <a:buNone/>
            </a:pPr>
            <a:r>
              <a:rPr lang="hu-HU" dirty="0"/>
              <a:t>Peter Prokopecz</a:t>
            </a:r>
          </a:p>
          <a:p>
            <a:pPr marL="0" indent="0">
              <a:buNone/>
            </a:pPr>
            <a:r>
              <a:rPr lang="hu-HU" dirty="0">
                <a:hlinkClick r:id="rId2"/>
              </a:rPr>
              <a:t>info@daxvisionerp.com</a:t>
            </a:r>
            <a:endParaRPr lang="hu-HU" dirty="0"/>
          </a:p>
          <a:p>
            <a:pPr marL="0" indent="0">
              <a:buNone/>
            </a:pPr>
            <a:r>
              <a:rPr lang="hu-HU" dirty="0"/>
              <a:t>DAXVision ERP Consulting Kft.</a:t>
            </a:r>
          </a:p>
          <a:p>
            <a:pPr marL="0" indent="0">
              <a:buNone/>
            </a:pPr>
            <a:r>
              <a:rPr lang="hu-HU" dirty="0">
                <a:hlinkClick r:id="rId3"/>
              </a:rPr>
              <a:t>http://www.daxvisionerp.com/</a:t>
            </a:r>
            <a:endParaRPr lang="hu-HU" dirty="0"/>
          </a:p>
          <a:p>
            <a:pPr marL="0" indent="0">
              <a:buNone/>
            </a:pPr>
            <a:endParaRPr lang="hu-HU" dirty="0"/>
          </a:p>
        </p:txBody>
      </p:sp>
    </p:spTree>
    <p:extLst>
      <p:ext uri="{BB962C8B-B14F-4D97-AF65-F5344CB8AC3E}">
        <p14:creationId xmlns:p14="http://schemas.microsoft.com/office/powerpoint/2010/main" val="123034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717540" y="1785554"/>
            <a:ext cx="2873449" cy="4459298"/>
          </a:xfrm>
        </p:spPr>
        <p:txBody>
          <a:bodyPr/>
          <a:lstStyle/>
          <a:p>
            <a:r>
              <a:rPr lang="it-IT" sz="2400" dirty="0"/>
              <a:t>DMF-&gt;DIXF-&gt;D365 Data Entity</a:t>
            </a:r>
          </a:p>
          <a:p>
            <a:r>
              <a:rPr lang="en-GB" sz="2400" dirty="0">
                <a:hlinkClick r:id="rId3"/>
              </a:rPr>
              <a:t>http://daxvisionerp.com/call-ax-data-entity-from-postman/</a:t>
            </a:r>
            <a:endParaRPr lang="hu-HU" sz="2400" dirty="0"/>
          </a:p>
          <a:p>
            <a:r>
              <a:rPr lang="en-GB" sz="2400" dirty="0">
                <a:hlinkClick r:id="rId4"/>
              </a:rPr>
              <a:t>http://daxvisionerp.com/excels-query-from-odata-feed-to-access-your-data-entity/</a:t>
            </a:r>
            <a:endParaRPr lang="hu-HU" sz="2400" dirty="0"/>
          </a:p>
          <a:p>
            <a:endParaRPr lang="en-US" sz="2353" dirty="0"/>
          </a:p>
        </p:txBody>
      </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p:txBody>
          <a:bodyPr>
            <a:normAutofit/>
          </a:bodyPr>
          <a:lstStyle/>
          <a:p>
            <a:r>
              <a:rPr lang="hu-HU" dirty="0"/>
              <a:t>Data entity overview</a:t>
            </a:r>
            <a:br>
              <a:rPr lang="hu-HU" dirty="0"/>
            </a:br>
            <a:endParaRPr lang="hu-HU" dirty="0"/>
          </a:p>
        </p:txBody>
      </p:sp>
      <p:pic>
        <p:nvPicPr>
          <p:cNvPr id="5" name="Picture 4" descr="Over1">
            <a:extLst>
              <a:ext uri="{FF2B5EF4-FFF2-40B4-BE49-F238E27FC236}">
                <a16:creationId xmlns:a16="http://schemas.microsoft.com/office/drawing/2014/main" id="{2F738B62-C26A-4B85-BC24-4EEC82D17B21}"/>
              </a:ext>
            </a:extLst>
          </p:cNvPr>
          <p:cNvPicPr>
            <a:picLocks noGrp="1"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0871" t="7183" r="5057" b="5063"/>
          <a:stretch/>
        </p:blipFill>
        <p:spPr bwMode="auto">
          <a:xfrm>
            <a:off x="3590989" y="1323929"/>
            <a:ext cx="6969080" cy="50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6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6"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A29CEB14-14D2-462D-9854-B0DFC6570432}"/>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Data entity </a:t>
            </a:r>
            <a:r>
              <a:rPr lang="hu-HU" sz="4000" dirty="0">
                <a:solidFill>
                  <a:srgbClr val="FFFFFF"/>
                </a:solidFill>
              </a:rPr>
              <a:t>overview</a:t>
            </a:r>
            <a:endParaRPr lang="en-US" sz="4000" dirty="0">
              <a:solidFill>
                <a:srgbClr val="FFFFFF"/>
              </a:solidFill>
            </a:endParaRPr>
          </a:p>
        </p:txBody>
      </p:sp>
      <p:sp>
        <p:nvSpPr>
          <p:cNvPr id="4" name="Text Placeholder 3">
            <a:extLst>
              <a:ext uri="{FF2B5EF4-FFF2-40B4-BE49-F238E27FC236}">
                <a16:creationId xmlns:a16="http://schemas.microsoft.com/office/drawing/2014/main" id="{6ACB4E5F-3B39-456B-A1D4-D329DDFA073E}"/>
              </a:ext>
            </a:extLst>
          </p:cNvPr>
          <p:cNvSpPr>
            <a:spLocks noGrp="1"/>
          </p:cNvSpPr>
          <p:nvPr>
            <p:ph type="body" sz="quarter" idx="10"/>
          </p:nvPr>
        </p:nvSpPr>
        <p:spPr>
          <a:xfrm>
            <a:off x="130629" y="2543175"/>
            <a:ext cx="4833257" cy="3363846"/>
          </a:xfrm>
        </p:spPr>
        <p:txBody>
          <a:bodyPr vert="horz" lIns="91440" tIns="45720" rIns="91440" bIns="45720" rtlCol="0" anchor="ctr">
            <a:normAutofit/>
          </a:bodyPr>
          <a:lstStyle/>
          <a:p>
            <a:pPr marL="0"/>
            <a:r>
              <a:rPr lang="hu-HU" sz="2000" dirty="0"/>
              <a:t>Normalization</a:t>
            </a:r>
            <a:r>
              <a:rPr lang="en-US" sz="2000" dirty="0"/>
              <a:t> – </a:t>
            </a:r>
            <a:r>
              <a:rPr lang="en-US" sz="2000" dirty="0" err="1"/>
              <a:t>Redundanc</a:t>
            </a:r>
            <a:r>
              <a:rPr lang="hu-HU" sz="2000" dirty="0"/>
              <a:t>y/dependency</a:t>
            </a:r>
          </a:p>
          <a:p>
            <a:pPr marL="0"/>
            <a:r>
              <a:rPr lang="hu-HU" sz="2000" dirty="0"/>
              <a:t>I NF-&gt; II NF -&gt; II NF structured process</a:t>
            </a:r>
          </a:p>
        </p:txBody>
      </p:sp>
      <p:pic>
        <p:nvPicPr>
          <p:cNvPr id="7" name="Picture 6" descr="Over2">
            <a:extLst>
              <a:ext uri="{FF2B5EF4-FFF2-40B4-BE49-F238E27FC236}">
                <a16:creationId xmlns:a16="http://schemas.microsoft.com/office/drawing/2014/main" id="{021B2055-E96D-410D-9D56-0C5EA2DD392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263" y="2576058"/>
            <a:ext cx="3840854" cy="3685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D456AC-66AC-4CD7-81A8-49F4AB0F71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67" r="43340" b="14691"/>
          <a:stretch/>
        </p:blipFill>
        <p:spPr bwMode="auto">
          <a:xfrm>
            <a:off x="8547296" y="2177172"/>
            <a:ext cx="2675804" cy="462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5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3E473A3-5FB7-4F2D-A09C-D6FE3CFEFF7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hu-HU" sz="3700" dirty="0"/>
              <a:t>(Azure Data Lake!)</a:t>
            </a:r>
            <a:endParaRPr lang="en-US" sz="3700" dirty="0"/>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Machine generated alternative text:&#10;Data Entity Use Cases &#10;Data migration &#10;Business &#10;Intelligence ">
            <a:extLst>
              <a:ext uri="{FF2B5EF4-FFF2-40B4-BE49-F238E27FC236}">
                <a16:creationId xmlns:a16="http://schemas.microsoft.com/office/drawing/2014/main" id="{B15ED8FC-879A-4B4F-805C-7F0EA5882F5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 b="1436"/>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4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E10-2339-4EA3-BB14-1823095CC2FD}"/>
              </a:ext>
            </a:extLst>
          </p:cNvPr>
          <p:cNvSpPr>
            <a:spLocks noGrp="1"/>
          </p:cNvSpPr>
          <p:nvPr>
            <p:ph type="ctrTitle"/>
          </p:nvPr>
        </p:nvSpPr>
        <p:spPr>
          <a:xfrm>
            <a:off x="1524000" y="1948840"/>
            <a:ext cx="9144000" cy="2387600"/>
          </a:xfrm>
        </p:spPr>
        <p:txBody>
          <a:bodyPr>
            <a:normAutofit/>
          </a:bodyPr>
          <a:lstStyle/>
          <a:p>
            <a:br>
              <a:rPr lang="hu-HU" dirty="0"/>
            </a:br>
            <a:r>
              <a:rPr lang="hu-HU" dirty="0"/>
              <a:t>Data management</a:t>
            </a:r>
          </a:p>
        </p:txBody>
      </p:sp>
      <p:sp>
        <p:nvSpPr>
          <p:cNvPr id="3" name="Subtitle 2">
            <a:extLst>
              <a:ext uri="{FF2B5EF4-FFF2-40B4-BE49-F238E27FC236}">
                <a16:creationId xmlns:a16="http://schemas.microsoft.com/office/drawing/2014/main" id="{CE7BEFA5-A950-4804-BF05-5B44E2920B6E}"/>
              </a:ext>
            </a:extLst>
          </p:cNvPr>
          <p:cNvSpPr>
            <a:spLocks noGrp="1"/>
          </p:cNvSpPr>
          <p:nvPr>
            <p:ph type="subTitle" idx="1"/>
          </p:nvPr>
        </p:nvSpPr>
        <p:spPr>
          <a:xfrm>
            <a:off x="1603131" y="4336440"/>
            <a:ext cx="9144000" cy="1655762"/>
          </a:xfrm>
        </p:spPr>
        <p:txBody>
          <a:bodyPr/>
          <a:lstStyle/>
          <a:p>
            <a:endParaRPr lang="en-GB" dirty="0"/>
          </a:p>
        </p:txBody>
      </p:sp>
      <p:pic>
        <p:nvPicPr>
          <p:cNvPr id="4" name="Picture 3">
            <a:extLst>
              <a:ext uri="{FF2B5EF4-FFF2-40B4-BE49-F238E27FC236}">
                <a16:creationId xmlns:a16="http://schemas.microsoft.com/office/drawing/2014/main" id="{1D48857D-442E-4B9A-969F-28474B39C8A5}"/>
              </a:ext>
            </a:extLst>
          </p:cNvPr>
          <p:cNvPicPr>
            <a:picLocks noChangeAspect="1"/>
          </p:cNvPicPr>
          <p:nvPr/>
        </p:nvPicPr>
        <p:blipFill>
          <a:blip r:embed="rId2"/>
          <a:stretch>
            <a:fillRect/>
          </a:stretch>
        </p:blipFill>
        <p:spPr>
          <a:xfrm>
            <a:off x="499602" y="118499"/>
            <a:ext cx="1737511" cy="762066"/>
          </a:xfrm>
          <a:prstGeom prst="rect">
            <a:avLst/>
          </a:prstGeom>
        </p:spPr>
      </p:pic>
    </p:spTree>
    <p:extLst>
      <p:ext uri="{BB962C8B-B14F-4D97-AF65-F5344CB8AC3E}">
        <p14:creationId xmlns:p14="http://schemas.microsoft.com/office/powerpoint/2010/main" val="94201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1120</Words>
  <Application>Microsoft Office PowerPoint</Application>
  <PresentationFormat>Widescreen</PresentationFormat>
  <Paragraphs>205</Paragraphs>
  <Slides>55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Microsoft Dynamics 365 Data entity</vt:lpstr>
      <vt:lpstr>Introduction</vt:lpstr>
      <vt:lpstr>What will I talk about?</vt:lpstr>
      <vt:lpstr>Data entity overview </vt:lpstr>
      <vt:lpstr>Services and integration</vt:lpstr>
      <vt:lpstr>Data entity overview </vt:lpstr>
      <vt:lpstr>Data entity overview</vt:lpstr>
      <vt:lpstr>(Azure Data Lake!)</vt:lpstr>
      <vt:lpstr> Data management</vt:lpstr>
      <vt:lpstr>Data management UI</vt:lpstr>
      <vt:lpstr>Vendor invoice automation</vt:lpstr>
      <vt:lpstr> Demo</vt:lpstr>
      <vt:lpstr> Data entity development</vt:lpstr>
      <vt:lpstr>Creating Data entities</vt:lpstr>
      <vt:lpstr>Data entity in AOT</vt:lpstr>
      <vt:lpstr>DEV </vt:lpstr>
      <vt:lpstr> Demo</vt:lpstr>
      <vt:lpstr>Unmapped field types</vt:lpstr>
      <vt:lpstr>Computed</vt:lpstr>
      <vt:lpstr> Demo</vt:lpstr>
      <vt:lpstr>Virtual field</vt:lpstr>
      <vt:lpstr>Method sequence</vt:lpstr>
      <vt:lpstr>OData</vt:lpstr>
      <vt:lpstr>Services and integration</vt:lpstr>
      <vt:lpstr>ODATA</vt:lpstr>
      <vt:lpstr> - $filter - $count - $orderby - $skip - $top - $expand - $select</vt:lpstr>
      <vt:lpstr>Odata query</vt:lpstr>
      <vt:lpstr> Demo</vt:lpstr>
      <vt:lpstr>Test OData</vt:lpstr>
      <vt:lpstr> Demo</vt:lpstr>
      <vt:lpstr>Update</vt:lpstr>
      <vt:lpstr>Delete</vt:lpstr>
      <vt:lpstr>Odata Enum</vt:lpstr>
      <vt:lpstr>Odata Action</vt:lpstr>
      <vt:lpstr>Odata action</vt:lpstr>
      <vt:lpstr>Odata action</vt:lpstr>
      <vt:lpstr>Odata action</vt:lpstr>
      <vt:lpstr>Composite data entity </vt:lpstr>
      <vt:lpstr>Line entity: add relation to header</vt:lpstr>
      <vt:lpstr>Line staging: add relation (include system added 2 fields)</vt:lpstr>
      <vt:lpstr>Line and Header staging: add rowId fields and index</vt:lpstr>
      <vt:lpstr>Line and Header staging: add rowId fields and index</vt:lpstr>
      <vt:lpstr>Line and Header staging: add rowId fields and index</vt:lpstr>
      <vt:lpstr>Create composite entity with relation</vt:lpstr>
      <vt:lpstr>Refresh entity list</vt:lpstr>
      <vt:lpstr>Alternative refresh</vt:lpstr>
      <vt:lpstr>Lessons learned</vt:lpstr>
      <vt:lpstr>Lessons learned</vt:lpstr>
      <vt:lpstr>Lessons learned – data cleanup</vt:lpstr>
      <vt:lpstr>Lessons learned</vt:lpstr>
      <vt:lpstr>Lessons learned – build project</vt:lpstr>
      <vt:lpstr>Lessons learned - IsPrimary</vt:lpstr>
      <vt:lpstr>„The record already exisits” error when exporting composite </vt:lpstr>
      <vt:lpstr>What have I talked about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Dynamics 365 Data entity</dc:title>
  <dc:creator>Peter Prokopecz</dc:creator>
  <cp:lastModifiedBy>Peter Prokopecz</cp:lastModifiedBy>
  <cp:revision>22</cp:revision>
  <dcterms:created xsi:type="dcterms:W3CDTF">2020-04-08T13:23:38Z</dcterms:created>
  <dcterms:modified xsi:type="dcterms:W3CDTF">2020-04-24T06:53:19Z</dcterms:modified>
</cp:coreProperties>
</file>